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0"/>
  </p:notesMasterIdLst>
  <p:handoutMasterIdLst>
    <p:handoutMasterId r:id="rId41"/>
  </p:handoutMasterIdLst>
  <p:sldIdLst>
    <p:sldId id="258" r:id="rId2"/>
    <p:sldId id="385" r:id="rId3"/>
    <p:sldId id="594" r:id="rId4"/>
    <p:sldId id="547" r:id="rId5"/>
    <p:sldId id="548" r:id="rId6"/>
    <p:sldId id="549" r:id="rId7"/>
    <p:sldId id="550" r:id="rId8"/>
    <p:sldId id="551" r:id="rId9"/>
    <p:sldId id="552" r:id="rId10"/>
    <p:sldId id="634" r:id="rId11"/>
    <p:sldId id="553" r:id="rId12"/>
    <p:sldId id="595" r:id="rId13"/>
    <p:sldId id="555" r:id="rId14"/>
    <p:sldId id="635" r:id="rId15"/>
    <p:sldId id="596" r:id="rId16"/>
    <p:sldId id="663" r:id="rId17"/>
    <p:sldId id="556" r:id="rId18"/>
    <p:sldId id="557" r:id="rId19"/>
    <p:sldId id="646" r:id="rId20"/>
    <p:sldId id="562" r:id="rId21"/>
    <p:sldId id="652" r:id="rId22"/>
    <p:sldId id="653" r:id="rId23"/>
    <p:sldId id="645" r:id="rId24"/>
    <p:sldId id="654" r:id="rId25"/>
    <p:sldId id="655" r:id="rId26"/>
    <p:sldId id="656" r:id="rId27"/>
    <p:sldId id="657" r:id="rId28"/>
    <p:sldId id="658" r:id="rId29"/>
    <p:sldId id="628" r:id="rId30"/>
    <p:sldId id="661" r:id="rId31"/>
    <p:sldId id="627" r:id="rId32"/>
    <p:sldId id="660" r:id="rId33"/>
    <p:sldId id="662" r:id="rId34"/>
    <p:sldId id="647" r:id="rId35"/>
    <p:sldId id="648" r:id="rId36"/>
    <p:sldId id="649" r:id="rId37"/>
    <p:sldId id="650" r:id="rId38"/>
    <p:sldId id="651" r:id="rId39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49">
          <p15:clr>
            <a:srgbClr val="A4A3A4"/>
          </p15:clr>
        </p15:guide>
        <p15:guide id="4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2140" autoAdjust="0"/>
  </p:normalViewPr>
  <p:slideViewPr>
    <p:cSldViewPr>
      <p:cViewPr varScale="1">
        <p:scale>
          <a:sx n="79" d="100"/>
          <a:sy n="79" d="100"/>
        </p:scale>
        <p:origin x="40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412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AD2802E-C315-4609-B5F5-3AE722F4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5T02:45:28.18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5T02:45:32.15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1918,'42'-3,"1"-2,-1-1,-1-2,18-7,53-10,-42 15,1 3,31 2,144 6,-87 1,491-2,-614-1,-1-2,1-1,-1-2,13-5,17-6,52-23,-71 19,-2-1,0-2,-1-2,9-10,-44 31,33-25,-15 12,1 0,2 1,-8 5,-12 7,0-1,1 1,0 1,0 0,0 0,1 1,-1 0,1 1,1 0,68-4,75 5,-76 2,794 2,-807-3,1-3,-1-3,0-3,34-10,2-9,0-4,-2-4,73-39,-119 47,-1-3,6-6,-2 0,30-12,214-108,-201 97,-11 6,-68 42,-1-2,0-1,-2 0,11-11,25-21,-25 22,23-27,0 0,-16 19,1 3,2 0,1 3,1 1,13-4,11-8,-36 21,24-12,34-9,-21 10,0-4,-11 6,1 2,50-13,-71 23,34-17,-29 12,6 0,-24 10,7-1,18-5,-32 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5T02:45:38.84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7026 1,'-3'0,"1"0,-1 1,1 0,0-1,-1 1,1 0,0 0,-2 1,-8 3,-18 6,1 1,0 2,-22 14,-34 16,64-36,0 0,-11 1,14-4,0 0,0 2,1 0,-3 2,-6 4,0-2,-18 6,11-5,-10 6,1 2,0-1,-32 7,-207 69,244-82,-1-2,-13 0,22-5,2 1,-1 1,1 1,0 2,-2 2,-6 3,0-1,-13 3,7-4,-25 14,46-18,-19 10,-1-1,-1-2,0-2,-3-2,1-1,1 2,-36 17,-80 45,142-68,-23 11,8-4,-11 7,14-5,0-1,-2-1,1-2,-2 0,-15 2,-43 5,40-11,-42 16,76-19,1 0,-11 7,-22 10,3-5,0 3,-29 12,47-22,-152 58,135-56,0-1,0-1,-13-1,1-2,-1 3,2 3,-29 11,-129 37,172-51,-127 29,91-24,-19-1,-62 12,-102 21,55-12,64-11,70-12,25-3,-1-3,-28 0,45-4,1 1,-1 1,-17 6,5-1,-10-1,11-5,1-2,-25-2,-38 1,79 2,0 1,-11 3,10-1,-22 1,-56-1,-76-7,61-1,92 3,-1 2,1 1,-17 4,11-2,1-1,-11 0,20-4,4 0,-1 0,1 1,-14 4,-117 28,31-3,10 0,91-26,0 0,1 1,-1 0,1 2,1-1,-1 2,1 0,-10 9,14-10,5-5,1 0,0 1,0 0,-3 3,7-7,0 1,-1-1,1 1,0-1,0 1,-1-1,1 1,0-1,0 1,0-1,0 1,0-1,0 1,0-1,0 1,0 0,0-1,0 1,0-1,0 1,0-1,0 1,1-1,-1 1,0-1,0 1,1-1,-1 1,0-1,1 1,-1-1,0 1,1-1,-1 0,1 1,-1-1,1 0,-1 1,1-1,-1 0,1 1,2 1,1-1,-1 1,1 0,0-1,3 1,42 9,0-2,42 2,-52-6,162 12,0-8,206-6,-238-2,132-3,-175-5,47-1,-102 8,8 0,-1-3,22-6,-2-9,66-22,-92 21,93-18,-128 29,-14 3,1 0,0-2,30-12,63-20,36-4,-105 29,-1-1,23-13,-15 7,21-5,108-36,-55 19,-48 20,-50 16,-1-2,25-11,4-7,11-4,17-4,-11 6,51-30,-75 34,8 0,21-5,-15 7,30-11,30-11,-98 33,-1-1,-1-1,12-9,-7 5,30-14,0 0,302-180,-363 212,12-7,-1 0,0-1,6-6,2-5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5T01:42:22.35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2104,'1208'0,"-1184"-1,1-1,0-2,17-5,-13 3,0 1,14 0,8 3,42-10,7-2,21-4,-81 12,28-1,3-1,-56 6,-1-2,0 0,9-4,31-9,-13 10,7 1,34-5,99-20,-168 28,11-1,0-2,0-1,-1 0,3-3,-5 2,0 2,0 0,1 2,-1 0,1 1,0 1,0 1,19-2,14-4,15-4,-34 7,-1-2,1-2,-1-1,0-2,119-41,-125 43,0 2,0 0,6 2,42-10,-36 5,11-3,1 2,36-2,-48 7,0-1,0-1,-1-3,0-1,0-2,8-6,-11 7,1 1,13-1,-2 0,-16 6,28-4,-30 7,-1-2,12-4,137-35,-31 9,-122 27,-1-1,-1 0,22-14,19-9,-54 28,15-6,0-2,11-8,-5 2,-12 7,0-1,-1-1,1-1,-5 2,1 0,1 1,0 1,0 1,16-7,3 1,0 1,34-8,120-35,-41 17,-120 32,0-2,4-3,-3 1,27-7,-55 19,29-7,-1-2,-1 0,1-2,-2-1,6-5,6-5,2 1,2 1,-23 13,18-5,-23 8,0 0,-1-1,0 0,3-4,-16 9,232-127,-167 90,-33 19,17-7,-19 12,0-1,-1-2,0-1,-2-1,0-1,158-139,-149 126,-19 14,16-19,14-13,-42 45,-1 0,0 0,0 0,-1-1,0 0,0 0,0 0,0-2,4-14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5T01:42:28.17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2409,'376'0,"-345"-2,-1-1,1-1,-1-2,10-4,-7 2,-1 2,2 0,14 2,33 3,-40 1,0-1,1-3,7-2,98-24,-108 22,0 3,1 1,33 1,-4 0,-28-1,26-6,-27 3,29-1,-42 5,0-1,-1-2,0 0,2-3,18-3,100-24,-97 25,-10 1,0 3,17-1,-19 3,0-1,-1-3,29-10,-9 3,2 2,-9 4,122-23,-156 30,1-2,-1 1,1-2,-1 0,9-6,-5 3,0 1,1 0,0 2,30-7,11-3,7-5,-56 16,0-1,-1 0,1-1,2-2,-1 1,-1 0,1 1,8-3,29-8,10 0,40-13,-27 6,-35 13,20-9,56-21,-29 12,-32 9,-1-2,35-21,-33 18,-41 21,1-1,-1-1,-1 0,1-1,7-7,7-6,27-16,-20 15,4-6,14-10,54-29,-18 12,88-69,-56 37,-87 63,102-89,-99 83,6-9,23-20,-50 46,-1 0,-1-1,0-3,2 1,0-1,4-2,20-17,30-38,-29 33,-28 30,1-1,-2-1,0 0,6-11,-4 4,1 1,1 0,0 1,9-7,-15 14,0 0,-1 0,7-11,6-11,11-6,-15 18,9-15,-3 3,-13 19,-1 0,0 0,-1 0,4-11,-4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99426D-20A7-477C-A872-C344D869AC40}" type="datetimeFigureOut">
              <a:rPr lang="en-US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6698F-19EC-445F-938C-011B5041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E4FD0-CFED-46D3-A275-7FB710220410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54837" indent="-290322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61288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25803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90318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54832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019348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83863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948378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EB59F93-83CA-4B29-B3E5-C38B40F3A11A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403D16-C79F-4D2E-9A2C-334182EAAC0E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403D16-C79F-4D2E-9A2C-334182EAAC0E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71057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51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69C89B-D81B-4876-8597-ADFD040F7541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0AA0AF-3B96-4CA0-AA0C-8FE98CE5D80C}" type="slidenum">
              <a:rPr lang="en-US" altLang="en-US" sz="1200"/>
              <a:pPr eaLnBrk="1" hangingPunct="1"/>
              <a:t>18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31884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1C8C7E-047E-4B77-91E9-E002B358EFCF}" type="slidenum">
              <a:rPr lang="en-US" altLang="en-US" sz="1200">
                <a:latin typeface="Arial" charset="0"/>
              </a:rPr>
              <a:pPr eaLnBrk="1" hangingPunct="1"/>
              <a:t>19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1C8C7E-047E-4B77-91E9-E002B358EFCF}" type="slidenum">
              <a:rPr lang="en-US" altLang="en-US" sz="1200">
                <a:latin typeface="Arial" charset="0"/>
              </a:rPr>
              <a:pPr eaLnBrk="1" hangingPunct="1"/>
              <a:t>20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17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1C8C7E-047E-4B77-91E9-E002B358EFCF}" type="slidenum">
              <a:rPr lang="en-US" altLang="en-US" sz="1200">
                <a:latin typeface="Arial" charset="0"/>
              </a:rPr>
              <a:pPr eaLnBrk="1" hangingPunct="1"/>
              <a:t>21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65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https://electronics.stackexchange.com/questions/39387/how-are-current-and-voltage-related-to-torque-and-speed-of-a-brushless-motor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6698F-19EC-445F-938C-011B50414F3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0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E1DF7-FD95-4D0E-99D0-8D595AC9600E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0550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1C8C7E-047E-4B77-91E9-E002B358EFCF}" type="slidenum">
              <a:rPr lang="en-US" altLang="en-US" sz="1200">
                <a:latin typeface="Arial" charset="0"/>
              </a:rPr>
              <a:pPr eaLnBrk="1" hangingPunct="1"/>
              <a:t>23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17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1C8C7E-047E-4B77-91E9-E002B358EFCF}" type="slidenum">
              <a:rPr lang="en-US" altLang="en-US" sz="1200">
                <a:latin typeface="Arial" charset="0"/>
              </a:rPr>
              <a:pPr eaLnBrk="1" hangingPunct="1"/>
              <a:t>24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84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1C8C7E-047E-4B77-91E9-E002B358EFCF}" type="slidenum">
              <a:rPr lang="en-US" altLang="en-US" sz="1200">
                <a:latin typeface="Arial" charset="0"/>
              </a:rPr>
              <a:pPr eaLnBrk="1" hangingPunct="1"/>
              <a:t>25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56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1C8C7E-047E-4B77-91E9-E002B358EFCF}" type="slidenum">
              <a:rPr lang="en-US" altLang="en-US" sz="1200">
                <a:latin typeface="Arial" charset="0"/>
              </a:rPr>
              <a:pPr eaLnBrk="1" hangingPunct="1"/>
              <a:t>26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69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1C8C7E-047E-4B77-91E9-E002B358EFCF}" type="slidenum">
              <a:rPr lang="en-US" altLang="en-US" sz="1200">
                <a:latin typeface="Arial" charset="0"/>
              </a:rPr>
              <a:pPr eaLnBrk="1" hangingPunct="1"/>
              <a:t>27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7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3233" indent="-29355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4204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3885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3567" indent="-234841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83249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52930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22612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3992293" indent="-23484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1C8C7E-047E-4B77-91E9-E002B358EFCF}" type="slidenum">
              <a:rPr lang="en-US" altLang="en-US" sz="1200">
                <a:latin typeface="Arial" charset="0"/>
              </a:rPr>
              <a:pPr eaLnBrk="1" hangingPunct="1"/>
              <a:t>31</a:t>
            </a:fld>
            <a:endParaRPr lang="en-US" alt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4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85DE8A-B78D-4634-B5D0-BB9BBF58A8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21909-CA50-45DE-88BC-35734857A60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2C43B-B6C3-48AB-9DD9-580234C2DA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54837" indent="-290322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61288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25803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90318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54832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019348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83863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948378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A35FB16-2DB4-448F-B59C-858F3FEBE0D6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54837" indent="-290322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61288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25803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90318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54832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019348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83863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948378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A3D2674-F52A-44DB-854E-D8F1C29958D6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54837" indent="-290322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61288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25803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90318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54832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019348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83863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948378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FDF5149-4922-488A-949C-8B4151ADB64B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54837" indent="-290322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61288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25803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90318" indent="-232257" defTabSz="937095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54832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019348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83863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948378" indent="-232257" defTabSz="93709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EB59F93-83CA-4B29-B3E5-C38B40F3A11A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792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193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59055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334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924300" cy="3733800"/>
          </a:xfrm>
        </p:spPr>
        <p:txBody>
          <a:bodyPr/>
          <a:lstStyle>
            <a:lvl1pPr>
              <a:defRPr sz="2200"/>
            </a:lvl1pPr>
            <a:lvl2pPr marL="457200" indent="-169863"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924300" cy="3733800"/>
          </a:xfrm>
        </p:spPr>
        <p:txBody>
          <a:bodyPr/>
          <a:lstStyle>
            <a:lvl1pPr>
              <a:defRPr sz="2200"/>
            </a:lvl1pPr>
            <a:lvl2pPr marL="514350" indent="-285750">
              <a:defRPr lang="en-US" sz="2000" dirty="0" smtClean="0">
                <a:solidFill>
                  <a:schemeClr val="tx1"/>
                </a:solidFill>
                <a:latin typeface="+mn-lt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126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219075"/>
            <a:ext cx="8001000" cy="60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146153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0" y="9144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rollsbattery.com/support/solutions/articles/4345-agm-charging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42.wmf"/><Relationship Id="rId1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9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.pub/fzikvos8mnmt6m1f1aix.vbk/OPS/loc_007.xhtml#eid1030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oleObject" Target="../embeddings/oleObject16.bin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1.xml"/><Relationship Id="rId11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customXml" Target="../ink/ink3.xml"/><Relationship Id="rId4" Type="http://schemas.openxmlformats.org/officeDocument/2006/relationships/image" Target="../media/image58.wmf"/><Relationship Id="rId9" Type="http://schemas.openxmlformats.org/officeDocument/2006/relationships/image" Target="../media/image5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customXml" Target="../ink/ink4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aston_Plant%C3%A9" TargetMode="External"/><Relationship Id="rId5" Type="http://schemas.openxmlformats.org/officeDocument/2006/relationships/hyperlink" Target="https://en.wikipedia.org/wiki/Edmond_Becquerel" TargetMode="Externa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 333 </a:t>
            </a:r>
            <a:br>
              <a:rPr lang="en-US" altLang="en-US" dirty="0"/>
            </a:br>
            <a:r>
              <a:rPr lang="en-US" altLang="en-US" dirty="0"/>
              <a:t>Green Electric Energy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454" y="190235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Batteries and Water Pumping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Dr. Karl Reinhard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University of Illinois at Urbana-Champaign</a:t>
            </a:r>
          </a:p>
          <a:p>
            <a:r>
              <a:rPr lang="en-US" dirty="0"/>
              <a:t>reinhrd2@illinois.edu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11989" y="184724"/>
            <a:ext cx="8001000" cy="533400"/>
          </a:xfrm>
        </p:spPr>
        <p:txBody>
          <a:bodyPr/>
          <a:lstStyle/>
          <a:p>
            <a:r>
              <a:rPr lang="en-US" dirty="0"/>
              <a:t>Lead-Acid Battery Basics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399" y="4898336"/>
            <a:ext cx="8839200" cy="18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</a:rPr>
              <a:t>Discharged Batteries are more vulnerable to freezing as the antifreeze action of the sulfuric acid is diminished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</a:rPr>
              <a:t>Fully discharged </a:t>
            </a:r>
            <a:r>
              <a:rPr lang="en-US" sz="2000" dirty="0">
                <a:solidFill>
                  <a:srgbClr val="000000"/>
                </a:solidFill>
              </a:rPr>
              <a:t>will freeze at around −8°C (17°F),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</a:rPr>
              <a:t>Fully charged </a:t>
            </a:r>
            <a:r>
              <a:rPr lang="en-US" sz="2000" dirty="0">
                <a:solidFill>
                  <a:srgbClr val="000000"/>
                </a:solidFill>
              </a:rPr>
              <a:t>will not freeze until the electrolyte drops below −57°C (−71°F).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F65E8-559D-416B-BAD9-7DE08288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4208344"/>
            <a:ext cx="8458199" cy="68999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</a:rPr>
              <a:t>FIGURE 6.26 Battery freezing limits the allowable lead–acid battery discharge depth. 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C0D11-3AD9-453F-BACD-D92ECFB38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4" y="1295400"/>
            <a:ext cx="5581650" cy="26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14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11989" y="184724"/>
            <a:ext cx="8001000" cy="533400"/>
          </a:xfrm>
        </p:spPr>
        <p:txBody>
          <a:bodyPr/>
          <a:lstStyle/>
          <a:p>
            <a:r>
              <a:rPr lang="en-US" dirty="0"/>
              <a:t>Lead-Acid Battery Basics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399" y="4898336"/>
            <a:ext cx="8839200" cy="18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5000"/>
              <a:buFontTx/>
              <a:buChar char="•"/>
              <a:defRPr/>
            </a:pPr>
            <a:r>
              <a:rPr lang="en-US" sz="2200" kern="0" dirty="0">
                <a:latin typeface="+mn-lt"/>
              </a:rPr>
              <a:t>During discharge – voltage and electrolyte specific gravity drops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5000"/>
              <a:buFontTx/>
              <a:buChar char="•"/>
              <a:defRPr/>
            </a:pPr>
            <a:r>
              <a:rPr lang="en-US" sz="2200" kern="0" dirty="0">
                <a:latin typeface="+mn-lt"/>
              </a:rPr>
              <a:t>Sulfate adheres to the plates during discharge and comes back off when charging, but some of it becomes permanently attached</a:t>
            </a:r>
          </a:p>
          <a:p>
            <a:pPr marL="342900" lvl="0" indent="-342900" eaLnBrk="0" hangingPunct="0">
              <a:buClr>
                <a:srgbClr val="003366"/>
              </a:buClr>
              <a:buSzPct val="125000"/>
              <a:buFontTx/>
              <a:buChar char="•"/>
            </a:pPr>
            <a:r>
              <a:rPr lang="en-US" sz="2200" kern="0" dirty="0">
                <a:solidFill>
                  <a:srgbClr val="003366"/>
                </a:solidFill>
                <a:latin typeface="Times New Roman"/>
              </a:rPr>
              <a:t>Battery capacity has tended to be specified in amp-hours (Ah) as opposed to an energy value; multiply by average voltage to get watt-hours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5000"/>
              <a:buFontTx/>
              <a:buChar char="•"/>
              <a:defRPr/>
            </a:pPr>
            <a:endParaRPr lang="en-US" sz="2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5000"/>
              <a:buFontTx/>
              <a:buChar char="•"/>
              <a:defRPr/>
            </a:pPr>
            <a:endParaRPr lang="en-US" sz="2200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F65E8-559D-416B-BAD9-7DE08288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038600"/>
            <a:ext cx="83820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</a:rPr>
              <a:t>FIGURE 6.28 Lead–acid battery capacity depends on discharge rate and temperature. The capacity percentage ratio is based on a rated capacity at C/20 and 25°C.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9D5C1-AEBE-401D-AF44-AC5E2525F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7" y="1079291"/>
            <a:ext cx="5182819" cy="297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AEE636-D36F-4776-A17F-C1931DE5D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897" y="2096156"/>
            <a:ext cx="3591203" cy="12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544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066800"/>
          </a:xfrm>
        </p:spPr>
        <p:txBody>
          <a:bodyPr/>
          <a:lstStyle/>
          <a:p>
            <a:r>
              <a:rPr lang="en-US" dirty="0"/>
              <a:t>Battery Costs have Been Decreasing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E6BD85-0AC7-4FCC-99E9-F2EA2FE7977C}"/>
              </a:ext>
            </a:extLst>
          </p:cNvPr>
          <p:cNvGrpSpPr/>
          <p:nvPr/>
        </p:nvGrpSpPr>
        <p:grpSpPr>
          <a:xfrm>
            <a:off x="935598" y="1069197"/>
            <a:ext cx="7160652" cy="5119684"/>
            <a:chOff x="935598" y="1069197"/>
            <a:chExt cx="7160652" cy="5119684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AF6A412E-57B6-4836-ADE8-FACA658ECC69}"/>
                </a:ext>
              </a:extLst>
            </p:cNvPr>
            <p:cNvSpPr/>
            <p:nvPr/>
          </p:nvSpPr>
          <p:spPr>
            <a:xfrm>
              <a:off x="1808988" y="4707635"/>
              <a:ext cx="6286500" cy="317500"/>
            </a:xfrm>
            <a:custGeom>
              <a:avLst/>
              <a:gdLst/>
              <a:ahLst/>
              <a:cxnLst/>
              <a:rect l="l" t="t" r="r" b="b"/>
              <a:pathLst>
                <a:path w="6286500" h="317500">
                  <a:moveTo>
                    <a:pt x="0" y="0"/>
                  </a:moveTo>
                  <a:lnTo>
                    <a:pt x="6286500" y="0"/>
                  </a:lnTo>
                  <a:lnTo>
                    <a:pt x="6286500" y="316992"/>
                  </a:lnTo>
                  <a:lnTo>
                    <a:pt x="0" y="31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047D2BB1-8CE7-4493-A6C6-427D3A483309}"/>
                </a:ext>
              </a:extLst>
            </p:cNvPr>
            <p:cNvSpPr/>
            <p:nvPr/>
          </p:nvSpPr>
          <p:spPr>
            <a:xfrm>
              <a:off x="1809750" y="1209294"/>
              <a:ext cx="6286500" cy="4318000"/>
            </a:xfrm>
            <a:custGeom>
              <a:avLst/>
              <a:gdLst/>
              <a:ahLst/>
              <a:cxnLst/>
              <a:rect l="l" t="t" r="r" b="b"/>
              <a:pathLst>
                <a:path w="6286500" h="4318000">
                  <a:moveTo>
                    <a:pt x="0" y="0"/>
                  </a:moveTo>
                  <a:lnTo>
                    <a:pt x="6286500" y="0"/>
                  </a:lnTo>
                  <a:lnTo>
                    <a:pt x="6286500" y="4317492"/>
                  </a:lnTo>
                  <a:lnTo>
                    <a:pt x="0" y="431749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F34B7A3B-DFDA-4BF0-BEE2-79B952A126CF}"/>
                </a:ext>
              </a:extLst>
            </p:cNvPr>
            <p:cNvSpPr txBox="1"/>
            <p:nvPr/>
          </p:nvSpPr>
          <p:spPr>
            <a:xfrm>
              <a:off x="935598" y="2380622"/>
              <a:ext cx="254000" cy="201295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spc="-25" dirty="0">
                  <a:latin typeface="Calibri"/>
                  <a:cs typeface="Calibri"/>
                </a:rPr>
                <a:t>S</a:t>
              </a:r>
              <a:r>
                <a:rPr sz="1800" b="1" spc="-15" dirty="0">
                  <a:latin typeface="Calibri"/>
                  <a:cs typeface="Calibri"/>
                </a:rPr>
                <a:t>y</a:t>
              </a:r>
              <a:r>
                <a:rPr sz="1800" b="1" spc="-25" dirty="0">
                  <a:latin typeface="Calibri"/>
                  <a:cs typeface="Calibri"/>
                </a:rPr>
                <a:t>st</a:t>
              </a:r>
              <a:r>
                <a:rPr sz="1800" b="1" spc="5" dirty="0">
                  <a:latin typeface="Calibri"/>
                  <a:cs typeface="Calibri"/>
                </a:rPr>
                <a:t>e</a:t>
              </a:r>
              <a:r>
                <a:rPr sz="1800" b="1" dirty="0">
                  <a:latin typeface="Calibri"/>
                  <a:cs typeface="Calibri"/>
                </a:rPr>
                <a:t>m</a:t>
              </a:r>
              <a:r>
                <a:rPr sz="1800" b="1" spc="-15" dirty="0">
                  <a:latin typeface="Calibri"/>
                  <a:cs typeface="Calibri"/>
                </a:rPr>
                <a:t> </a:t>
              </a:r>
              <a:r>
                <a:rPr sz="1800" b="1" spc="-5" dirty="0">
                  <a:latin typeface="Calibri"/>
                  <a:cs typeface="Calibri"/>
                </a:rPr>
                <a:t>C</a:t>
              </a:r>
              <a:r>
                <a:rPr sz="1800" b="1" dirty="0">
                  <a:latin typeface="Calibri"/>
                  <a:cs typeface="Calibri"/>
                </a:rPr>
                <a:t>o</a:t>
              </a:r>
              <a:r>
                <a:rPr sz="1800" b="1" spc="-25" dirty="0">
                  <a:latin typeface="Calibri"/>
                  <a:cs typeface="Calibri"/>
                </a:rPr>
                <a:t>s</a:t>
              </a:r>
              <a:r>
                <a:rPr sz="1800" b="1" dirty="0">
                  <a:latin typeface="Calibri"/>
                  <a:cs typeface="Calibri"/>
                </a:rPr>
                <a:t>t</a:t>
              </a:r>
              <a:r>
                <a:rPr sz="1800" b="1" spc="-15" dirty="0">
                  <a:latin typeface="Calibri"/>
                  <a:cs typeface="Calibri"/>
                </a:rPr>
                <a:t> </a:t>
              </a:r>
              <a:r>
                <a:rPr sz="1800" b="1" dirty="0">
                  <a:latin typeface="Calibri"/>
                  <a:cs typeface="Calibri"/>
                </a:rPr>
                <a:t>($</a:t>
              </a:r>
              <a:r>
                <a:rPr sz="1800" b="1" spc="-10" dirty="0">
                  <a:latin typeface="Calibri"/>
                  <a:cs typeface="Calibri"/>
                </a:rPr>
                <a:t>/</a:t>
              </a:r>
              <a:r>
                <a:rPr sz="1800" b="1" dirty="0">
                  <a:latin typeface="Calibri"/>
                  <a:cs typeface="Calibri"/>
                </a:rPr>
                <a:t>kW</a:t>
              </a:r>
              <a:r>
                <a:rPr sz="1800" b="1" spc="5" dirty="0">
                  <a:latin typeface="Calibri"/>
                  <a:cs typeface="Calibri"/>
                </a:rPr>
                <a:t>h</a:t>
              </a:r>
              <a:r>
                <a:rPr sz="1800" b="1" dirty="0">
                  <a:latin typeface="Calibri"/>
                  <a:cs typeface="Calibri"/>
                </a:rPr>
                <a:t>)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F4102543-6AAE-498F-A47C-21016D0026D4}"/>
                </a:ext>
              </a:extLst>
            </p:cNvPr>
            <p:cNvSpPr txBox="1"/>
            <p:nvPr/>
          </p:nvSpPr>
          <p:spPr>
            <a:xfrm>
              <a:off x="1501400" y="5379670"/>
              <a:ext cx="180975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$0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69BE84BC-D3BF-4D9D-8FA2-F88E0CF123C2}"/>
                </a:ext>
              </a:extLst>
            </p:cNvPr>
            <p:cNvSpPr/>
            <p:nvPr/>
          </p:nvSpPr>
          <p:spPr>
            <a:xfrm>
              <a:off x="1737355" y="5519928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32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13503BEA-4CAD-43AF-9F14-7E8534EC6626}"/>
                </a:ext>
              </a:extLst>
            </p:cNvPr>
            <p:cNvSpPr/>
            <p:nvPr/>
          </p:nvSpPr>
          <p:spPr>
            <a:xfrm>
              <a:off x="1737355" y="120853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32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15D5AA55-7AE5-4279-8927-7FF95CE2647A}"/>
                </a:ext>
              </a:extLst>
            </p:cNvPr>
            <p:cNvSpPr/>
            <p:nvPr/>
          </p:nvSpPr>
          <p:spPr>
            <a:xfrm>
              <a:off x="1737355" y="2650235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32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B9DABA4C-99EB-4956-8F66-DF6CA7087FC8}"/>
                </a:ext>
              </a:extLst>
            </p:cNvPr>
            <p:cNvSpPr/>
            <p:nvPr/>
          </p:nvSpPr>
          <p:spPr>
            <a:xfrm>
              <a:off x="1737355" y="1569719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32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9B5E2D35-2657-4767-80C8-68E460EFB97B}"/>
                </a:ext>
              </a:extLst>
            </p:cNvPr>
            <p:cNvSpPr/>
            <p:nvPr/>
          </p:nvSpPr>
          <p:spPr>
            <a:xfrm>
              <a:off x="1737355" y="3009900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32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56BE3A37-2476-4228-BC3C-D501C3A62A26}"/>
                </a:ext>
              </a:extLst>
            </p:cNvPr>
            <p:cNvSpPr/>
            <p:nvPr/>
          </p:nvSpPr>
          <p:spPr>
            <a:xfrm>
              <a:off x="1737355" y="4090415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32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E13ED2E2-3BE8-4C3B-93B3-22424BF482C5}"/>
                </a:ext>
              </a:extLst>
            </p:cNvPr>
            <p:cNvSpPr/>
            <p:nvPr/>
          </p:nvSpPr>
          <p:spPr>
            <a:xfrm>
              <a:off x="1737355" y="192938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32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334AA40E-5DF4-4EAA-BD2F-4E66937C4DDF}"/>
                </a:ext>
              </a:extLst>
            </p:cNvPr>
            <p:cNvSpPr/>
            <p:nvPr/>
          </p:nvSpPr>
          <p:spPr>
            <a:xfrm>
              <a:off x="1737355" y="3371088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32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B1C5F9D4-16D3-443F-9A2D-DFDEEFA90EB4}"/>
                </a:ext>
              </a:extLst>
            </p:cNvPr>
            <p:cNvSpPr/>
            <p:nvPr/>
          </p:nvSpPr>
          <p:spPr>
            <a:xfrm>
              <a:off x="1737355" y="445160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32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58A2D0C2-427D-44BE-B772-7F11AF599094}"/>
                </a:ext>
              </a:extLst>
            </p:cNvPr>
            <p:cNvSpPr/>
            <p:nvPr/>
          </p:nvSpPr>
          <p:spPr>
            <a:xfrm>
              <a:off x="1737355" y="2289048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32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0152BBB7-49A3-46BE-87CF-4DAF156750DF}"/>
                </a:ext>
              </a:extLst>
            </p:cNvPr>
            <p:cNvSpPr/>
            <p:nvPr/>
          </p:nvSpPr>
          <p:spPr>
            <a:xfrm>
              <a:off x="1737355" y="373075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32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D26B663E-1097-4079-B2A0-86A999ADB76C}"/>
                </a:ext>
              </a:extLst>
            </p:cNvPr>
            <p:cNvSpPr/>
            <p:nvPr/>
          </p:nvSpPr>
          <p:spPr>
            <a:xfrm>
              <a:off x="1737355" y="4811267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32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15E82632-F189-45C4-8716-19D592DFB771}"/>
                </a:ext>
              </a:extLst>
            </p:cNvPr>
            <p:cNvSpPr/>
            <p:nvPr/>
          </p:nvSpPr>
          <p:spPr>
            <a:xfrm>
              <a:off x="1737355" y="5172455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32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8822F1C9-EB80-4C41-A627-A273C2253AB7}"/>
                </a:ext>
              </a:extLst>
            </p:cNvPr>
            <p:cNvSpPr txBox="1"/>
            <p:nvPr/>
          </p:nvSpPr>
          <p:spPr>
            <a:xfrm>
              <a:off x="1345197" y="3942851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$200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926E0431-6DEE-4E86-AFD2-559F085E1FA9}"/>
                </a:ext>
              </a:extLst>
            </p:cNvPr>
            <p:cNvSpPr txBox="1"/>
            <p:nvPr/>
          </p:nvSpPr>
          <p:spPr>
            <a:xfrm>
              <a:off x="1345197" y="1069197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$600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C53DC9B8-6FD5-4655-BE66-1A223805C73F}"/>
                </a:ext>
              </a:extLst>
            </p:cNvPr>
            <p:cNvSpPr txBox="1"/>
            <p:nvPr/>
          </p:nvSpPr>
          <p:spPr>
            <a:xfrm>
              <a:off x="1345197" y="1787611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$500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A86F0EB0-EFFF-42BB-9DAE-9C33C7643349}"/>
                </a:ext>
              </a:extLst>
            </p:cNvPr>
            <p:cNvSpPr txBox="1"/>
            <p:nvPr/>
          </p:nvSpPr>
          <p:spPr>
            <a:xfrm>
              <a:off x="1345197" y="2506024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$400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02A0A637-3B81-497F-B72C-F363C81F2121}"/>
                </a:ext>
              </a:extLst>
            </p:cNvPr>
            <p:cNvSpPr txBox="1"/>
            <p:nvPr/>
          </p:nvSpPr>
          <p:spPr>
            <a:xfrm>
              <a:off x="1345197" y="3224438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$300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52CDA605-FD36-4D5C-83BE-AEB5267EE7A3}"/>
                </a:ext>
              </a:extLst>
            </p:cNvPr>
            <p:cNvSpPr txBox="1"/>
            <p:nvPr/>
          </p:nvSpPr>
          <p:spPr>
            <a:xfrm>
              <a:off x="1345197" y="4661265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$100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32" name="object 26">
              <a:extLst>
                <a:ext uri="{FF2B5EF4-FFF2-40B4-BE49-F238E27FC236}">
                  <a16:creationId xmlns:a16="http://schemas.microsoft.com/office/drawing/2014/main" id="{7CAB5107-A049-480C-8FA5-25C1A04759E0}"/>
                </a:ext>
              </a:extLst>
            </p:cNvPr>
            <p:cNvSpPr/>
            <p:nvPr/>
          </p:nvSpPr>
          <p:spPr>
            <a:xfrm>
              <a:off x="4693920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7">
              <a:extLst>
                <a:ext uri="{FF2B5EF4-FFF2-40B4-BE49-F238E27FC236}">
                  <a16:creationId xmlns:a16="http://schemas.microsoft.com/office/drawing/2014/main" id="{ADF1B4D5-6F73-47B0-B9CE-BB9E95A8C544}"/>
                </a:ext>
              </a:extLst>
            </p:cNvPr>
            <p:cNvSpPr/>
            <p:nvPr/>
          </p:nvSpPr>
          <p:spPr>
            <a:xfrm>
              <a:off x="6292596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DEA39F73-E26A-4FEC-9850-9ECDF29ACEFF}"/>
                </a:ext>
              </a:extLst>
            </p:cNvPr>
            <p:cNvSpPr/>
            <p:nvPr/>
          </p:nvSpPr>
          <p:spPr>
            <a:xfrm>
              <a:off x="2136648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9">
              <a:extLst>
                <a:ext uri="{FF2B5EF4-FFF2-40B4-BE49-F238E27FC236}">
                  <a16:creationId xmlns:a16="http://schemas.microsoft.com/office/drawing/2014/main" id="{35DCF13F-6F5D-4A97-8245-011E2C1193BC}"/>
                </a:ext>
              </a:extLst>
            </p:cNvPr>
            <p:cNvSpPr/>
            <p:nvPr/>
          </p:nvSpPr>
          <p:spPr>
            <a:xfrm>
              <a:off x="3415284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>
              <a:extLst>
                <a:ext uri="{FF2B5EF4-FFF2-40B4-BE49-F238E27FC236}">
                  <a16:creationId xmlns:a16="http://schemas.microsoft.com/office/drawing/2014/main" id="{68748717-4414-43F1-8679-0D84C63CA4F8}"/>
                </a:ext>
              </a:extLst>
            </p:cNvPr>
            <p:cNvSpPr txBox="1"/>
            <p:nvPr/>
          </p:nvSpPr>
          <p:spPr>
            <a:xfrm>
              <a:off x="4535495" y="5630081"/>
              <a:ext cx="634365" cy="558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2020</a:t>
              </a:r>
              <a:endParaRPr sz="1200">
                <a:latin typeface="Calibri"/>
                <a:cs typeface="Calibri"/>
              </a:endParaRPr>
            </a:p>
            <a:p>
              <a:pPr marL="210185">
                <a:lnSpc>
                  <a:spcPct val="100000"/>
                </a:lnSpc>
                <a:spcBef>
                  <a:spcPts val="805"/>
                </a:spcBef>
              </a:pPr>
              <a:r>
                <a:rPr sz="1800" b="1" spc="-155" dirty="0">
                  <a:latin typeface="Calibri"/>
                  <a:cs typeface="Calibri"/>
                </a:rPr>
                <a:t>Y</a:t>
              </a:r>
              <a:r>
                <a:rPr sz="1800" b="1" spc="5" dirty="0">
                  <a:latin typeface="Calibri"/>
                  <a:cs typeface="Calibri"/>
                </a:rPr>
                <a:t>e</a:t>
              </a:r>
              <a:r>
                <a:rPr sz="1800" b="1" spc="-15" dirty="0">
                  <a:latin typeface="Calibri"/>
                  <a:cs typeface="Calibri"/>
                </a:rPr>
                <a:t>a</a:t>
              </a:r>
              <a:r>
                <a:rPr sz="1800" b="1" dirty="0">
                  <a:latin typeface="Calibri"/>
                  <a:cs typeface="Calibri"/>
                </a:rPr>
                <a:t>r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37" name="object 31">
              <a:extLst>
                <a:ext uri="{FF2B5EF4-FFF2-40B4-BE49-F238E27FC236}">
                  <a16:creationId xmlns:a16="http://schemas.microsoft.com/office/drawing/2014/main" id="{7C5291CC-C740-45D8-BD81-46E97D778F04}"/>
                </a:ext>
              </a:extLst>
            </p:cNvPr>
            <p:cNvSpPr txBox="1"/>
            <p:nvPr/>
          </p:nvSpPr>
          <p:spPr>
            <a:xfrm>
              <a:off x="2611909" y="5630081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2014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38" name="object 32">
              <a:extLst>
                <a:ext uri="{FF2B5EF4-FFF2-40B4-BE49-F238E27FC236}">
                  <a16:creationId xmlns:a16="http://schemas.microsoft.com/office/drawing/2014/main" id="{20BADE98-773B-4C88-84F2-20DF76F1BD9C}"/>
                </a:ext>
              </a:extLst>
            </p:cNvPr>
            <p:cNvSpPr txBox="1"/>
            <p:nvPr/>
          </p:nvSpPr>
          <p:spPr>
            <a:xfrm>
              <a:off x="5176641" y="5630081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2022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39" name="object 33">
              <a:extLst>
                <a:ext uri="{FF2B5EF4-FFF2-40B4-BE49-F238E27FC236}">
                  <a16:creationId xmlns:a16="http://schemas.microsoft.com/office/drawing/2014/main" id="{72A3C757-8404-4406-BA77-3F3DDC216809}"/>
                </a:ext>
              </a:extLst>
            </p:cNvPr>
            <p:cNvSpPr txBox="1"/>
            <p:nvPr/>
          </p:nvSpPr>
          <p:spPr>
            <a:xfrm>
              <a:off x="5817788" y="5630081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2024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40" name="object 34">
              <a:extLst>
                <a:ext uri="{FF2B5EF4-FFF2-40B4-BE49-F238E27FC236}">
                  <a16:creationId xmlns:a16="http://schemas.microsoft.com/office/drawing/2014/main" id="{FB0A4FB4-5A4B-4421-A07A-59327D57955F}"/>
                </a:ext>
              </a:extLst>
            </p:cNvPr>
            <p:cNvSpPr/>
            <p:nvPr/>
          </p:nvSpPr>
          <p:spPr>
            <a:xfrm>
              <a:off x="5334000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>
              <a:extLst>
                <a:ext uri="{FF2B5EF4-FFF2-40B4-BE49-F238E27FC236}">
                  <a16:creationId xmlns:a16="http://schemas.microsoft.com/office/drawing/2014/main" id="{085C3371-1123-4B50-A595-5E51DBCB0879}"/>
                </a:ext>
              </a:extLst>
            </p:cNvPr>
            <p:cNvSpPr/>
            <p:nvPr/>
          </p:nvSpPr>
          <p:spPr>
            <a:xfrm>
              <a:off x="2776727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9B617181-8C7E-423D-92DA-4075B471F9A8}"/>
                </a:ext>
              </a:extLst>
            </p:cNvPr>
            <p:cNvSpPr/>
            <p:nvPr/>
          </p:nvSpPr>
          <p:spPr>
            <a:xfrm>
              <a:off x="4055364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399B45F8-EB76-491B-BDA4-34CD719D2A62}"/>
                </a:ext>
              </a:extLst>
            </p:cNvPr>
            <p:cNvSpPr/>
            <p:nvPr/>
          </p:nvSpPr>
          <p:spPr>
            <a:xfrm>
              <a:off x="5972555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8">
              <a:extLst>
                <a:ext uri="{FF2B5EF4-FFF2-40B4-BE49-F238E27FC236}">
                  <a16:creationId xmlns:a16="http://schemas.microsoft.com/office/drawing/2014/main" id="{07ADBC26-8BBC-4409-8D22-BA3C781749C2}"/>
                </a:ext>
              </a:extLst>
            </p:cNvPr>
            <p:cNvSpPr/>
            <p:nvPr/>
          </p:nvSpPr>
          <p:spPr>
            <a:xfrm>
              <a:off x="2456688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9">
              <a:extLst>
                <a:ext uri="{FF2B5EF4-FFF2-40B4-BE49-F238E27FC236}">
                  <a16:creationId xmlns:a16="http://schemas.microsoft.com/office/drawing/2014/main" id="{CAEB1BAA-4216-491C-9FE7-5B75FB7F6904}"/>
                </a:ext>
              </a:extLst>
            </p:cNvPr>
            <p:cNvSpPr/>
            <p:nvPr/>
          </p:nvSpPr>
          <p:spPr>
            <a:xfrm>
              <a:off x="3735323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0">
              <a:extLst>
                <a:ext uri="{FF2B5EF4-FFF2-40B4-BE49-F238E27FC236}">
                  <a16:creationId xmlns:a16="http://schemas.microsoft.com/office/drawing/2014/main" id="{71B3B559-E93E-4177-86BB-01717E84F214}"/>
                </a:ext>
              </a:extLst>
            </p:cNvPr>
            <p:cNvSpPr/>
            <p:nvPr/>
          </p:nvSpPr>
          <p:spPr>
            <a:xfrm>
              <a:off x="5013959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1">
              <a:extLst>
                <a:ext uri="{FF2B5EF4-FFF2-40B4-BE49-F238E27FC236}">
                  <a16:creationId xmlns:a16="http://schemas.microsoft.com/office/drawing/2014/main" id="{FD274D72-05A5-402C-9B24-A34244F6A347}"/>
                </a:ext>
              </a:extLst>
            </p:cNvPr>
            <p:cNvSpPr/>
            <p:nvPr/>
          </p:nvSpPr>
          <p:spPr>
            <a:xfrm>
              <a:off x="3096767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2">
              <a:extLst>
                <a:ext uri="{FF2B5EF4-FFF2-40B4-BE49-F238E27FC236}">
                  <a16:creationId xmlns:a16="http://schemas.microsoft.com/office/drawing/2014/main" id="{058E2CBE-C3DC-473D-ACC8-0F61AD5E1441}"/>
                </a:ext>
              </a:extLst>
            </p:cNvPr>
            <p:cNvSpPr/>
            <p:nvPr/>
          </p:nvSpPr>
          <p:spPr>
            <a:xfrm>
              <a:off x="4375403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3">
              <a:extLst>
                <a:ext uri="{FF2B5EF4-FFF2-40B4-BE49-F238E27FC236}">
                  <a16:creationId xmlns:a16="http://schemas.microsoft.com/office/drawing/2014/main" id="{EA35C151-6829-4BC7-9809-C3D198171AD9}"/>
                </a:ext>
              </a:extLst>
            </p:cNvPr>
            <p:cNvSpPr/>
            <p:nvPr/>
          </p:nvSpPr>
          <p:spPr>
            <a:xfrm>
              <a:off x="5654040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4">
              <a:extLst>
                <a:ext uri="{FF2B5EF4-FFF2-40B4-BE49-F238E27FC236}">
                  <a16:creationId xmlns:a16="http://schemas.microsoft.com/office/drawing/2014/main" id="{9C2B8979-25A7-4C97-AC2F-5954132E66D4}"/>
                </a:ext>
              </a:extLst>
            </p:cNvPr>
            <p:cNvSpPr txBox="1"/>
            <p:nvPr/>
          </p:nvSpPr>
          <p:spPr>
            <a:xfrm>
              <a:off x="1970714" y="5630081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2012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51" name="object 45">
              <a:extLst>
                <a:ext uri="{FF2B5EF4-FFF2-40B4-BE49-F238E27FC236}">
                  <a16:creationId xmlns:a16="http://schemas.microsoft.com/office/drawing/2014/main" id="{95042C05-0F69-4D5C-99F2-EBC812959950}"/>
                </a:ext>
              </a:extLst>
            </p:cNvPr>
            <p:cNvSpPr txBox="1"/>
            <p:nvPr/>
          </p:nvSpPr>
          <p:spPr>
            <a:xfrm>
              <a:off x="3253160" y="5630081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2016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52" name="object 46">
              <a:extLst>
                <a:ext uri="{FF2B5EF4-FFF2-40B4-BE49-F238E27FC236}">
                  <a16:creationId xmlns:a16="http://schemas.microsoft.com/office/drawing/2014/main" id="{9C2B893E-6D5A-4BCC-9B77-B9BF2F523EEC}"/>
                </a:ext>
              </a:extLst>
            </p:cNvPr>
            <p:cNvSpPr txBox="1"/>
            <p:nvPr/>
          </p:nvSpPr>
          <p:spPr>
            <a:xfrm>
              <a:off x="3894307" y="5630081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2018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53" name="object 47">
              <a:extLst>
                <a:ext uri="{FF2B5EF4-FFF2-40B4-BE49-F238E27FC236}">
                  <a16:creationId xmlns:a16="http://schemas.microsoft.com/office/drawing/2014/main" id="{F0CF6FA0-6CD2-4DD7-B877-3CD95891DAD6}"/>
                </a:ext>
              </a:extLst>
            </p:cNvPr>
            <p:cNvSpPr/>
            <p:nvPr/>
          </p:nvSpPr>
          <p:spPr>
            <a:xfrm>
              <a:off x="6598919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8">
              <a:extLst>
                <a:ext uri="{FF2B5EF4-FFF2-40B4-BE49-F238E27FC236}">
                  <a16:creationId xmlns:a16="http://schemas.microsoft.com/office/drawing/2014/main" id="{E27726B9-08D5-4E48-B01F-FD0B7E38741D}"/>
                </a:ext>
              </a:extLst>
            </p:cNvPr>
            <p:cNvSpPr txBox="1"/>
            <p:nvPr/>
          </p:nvSpPr>
          <p:spPr>
            <a:xfrm>
              <a:off x="6439900" y="5630081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2026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55" name="object 49">
              <a:extLst>
                <a:ext uri="{FF2B5EF4-FFF2-40B4-BE49-F238E27FC236}">
                  <a16:creationId xmlns:a16="http://schemas.microsoft.com/office/drawing/2014/main" id="{10A1F7B0-7642-4486-8C5D-9AA9FBA12C9F}"/>
                </a:ext>
              </a:extLst>
            </p:cNvPr>
            <p:cNvSpPr/>
            <p:nvPr/>
          </p:nvSpPr>
          <p:spPr>
            <a:xfrm>
              <a:off x="2227326" y="1991105"/>
              <a:ext cx="1188720" cy="1847214"/>
            </a:xfrm>
            <a:custGeom>
              <a:avLst/>
              <a:gdLst/>
              <a:ahLst/>
              <a:cxnLst/>
              <a:rect l="l" t="t" r="r" b="b"/>
              <a:pathLst>
                <a:path w="1188720" h="1847214">
                  <a:moveTo>
                    <a:pt x="0" y="0"/>
                  </a:moveTo>
                  <a:lnTo>
                    <a:pt x="32863" y="71932"/>
                  </a:lnTo>
                  <a:lnTo>
                    <a:pt x="65602" y="141840"/>
                  </a:lnTo>
                  <a:lnTo>
                    <a:pt x="98205" y="209782"/>
                  </a:lnTo>
                  <a:lnTo>
                    <a:pt x="130659" y="275818"/>
                  </a:lnTo>
                  <a:lnTo>
                    <a:pt x="162955" y="340008"/>
                  </a:lnTo>
                  <a:lnTo>
                    <a:pt x="195080" y="402413"/>
                  </a:lnTo>
                  <a:lnTo>
                    <a:pt x="227023" y="463090"/>
                  </a:lnTo>
                  <a:lnTo>
                    <a:pt x="258772" y="522102"/>
                  </a:lnTo>
                  <a:lnTo>
                    <a:pt x="290317" y="579506"/>
                  </a:lnTo>
                  <a:lnTo>
                    <a:pt x="321644" y="635363"/>
                  </a:lnTo>
                  <a:lnTo>
                    <a:pt x="352744" y="689733"/>
                  </a:lnTo>
                  <a:lnTo>
                    <a:pt x="383605" y="742675"/>
                  </a:lnTo>
                  <a:lnTo>
                    <a:pt x="414215" y="794250"/>
                  </a:lnTo>
                  <a:lnTo>
                    <a:pt x="444562" y="844516"/>
                  </a:lnTo>
                  <a:lnTo>
                    <a:pt x="474636" y="893534"/>
                  </a:lnTo>
                  <a:lnTo>
                    <a:pt x="504424" y="941364"/>
                  </a:lnTo>
                  <a:lnTo>
                    <a:pt x="533916" y="988065"/>
                  </a:lnTo>
                  <a:lnTo>
                    <a:pt x="563099" y="1033697"/>
                  </a:lnTo>
                  <a:lnTo>
                    <a:pt x="591963" y="1078320"/>
                  </a:lnTo>
                  <a:lnTo>
                    <a:pt x="620496" y="1121994"/>
                  </a:lnTo>
                  <a:lnTo>
                    <a:pt x="649365" y="1165284"/>
                  </a:lnTo>
                  <a:lnTo>
                    <a:pt x="679143" y="1208625"/>
                  </a:lnTo>
                  <a:lnTo>
                    <a:pt x="709669" y="1251885"/>
                  </a:lnTo>
                  <a:lnTo>
                    <a:pt x="740785" y="1294932"/>
                  </a:lnTo>
                  <a:lnTo>
                    <a:pt x="772332" y="1337635"/>
                  </a:lnTo>
                  <a:lnTo>
                    <a:pt x="804149" y="1379860"/>
                  </a:lnTo>
                  <a:lnTo>
                    <a:pt x="836077" y="1421477"/>
                  </a:lnTo>
                  <a:lnTo>
                    <a:pt x="867957" y="1462354"/>
                  </a:lnTo>
                  <a:lnTo>
                    <a:pt x="899630" y="1502358"/>
                  </a:lnTo>
                  <a:lnTo>
                    <a:pt x="930935" y="1541357"/>
                  </a:lnTo>
                  <a:lnTo>
                    <a:pt x="961714" y="1579220"/>
                  </a:lnTo>
                  <a:lnTo>
                    <a:pt x="991807" y="1615815"/>
                  </a:lnTo>
                  <a:lnTo>
                    <a:pt x="1021054" y="1651010"/>
                  </a:lnTo>
                  <a:lnTo>
                    <a:pt x="1049296" y="1684673"/>
                  </a:lnTo>
                  <a:lnTo>
                    <a:pt x="1076375" y="1716672"/>
                  </a:lnTo>
                  <a:lnTo>
                    <a:pt x="1102129" y="1746874"/>
                  </a:lnTo>
                  <a:lnTo>
                    <a:pt x="1149028" y="1801364"/>
                  </a:lnTo>
                  <a:lnTo>
                    <a:pt x="1169855" y="1825388"/>
                  </a:lnTo>
                  <a:lnTo>
                    <a:pt x="1188720" y="1847088"/>
                  </a:lnTo>
                </a:path>
              </a:pathLst>
            </a:custGeom>
            <a:ln w="3200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0">
              <a:extLst>
                <a:ext uri="{FF2B5EF4-FFF2-40B4-BE49-F238E27FC236}">
                  <a16:creationId xmlns:a16="http://schemas.microsoft.com/office/drawing/2014/main" id="{5A5BD75A-807F-4F06-9A2A-9D1EFA7F5EE0}"/>
                </a:ext>
              </a:extLst>
            </p:cNvPr>
            <p:cNvSpPr txBox="1"/>
            <p:nvPr/>
          </p:nvSpPr>
          <p:spPr>
            <a:xfrm>
              <a:off x="2136839" y="1788098"/>
              <a:ext cx="442595" cy="1397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b="1" spc="-10" dirty="0">
                  <a:solidFill>
                    <a:srgbClr val="008000"/>
                  </a:solidFill>
                  <a:latin typeface="Calibri"/>
                  <a:cs typeface="Calibri"/>
                </a:rPr>
                <a:t>4</a:t>
              </a:r>
              <a:r>
                <a:rPr sz="900" b="1" spc="-5" dirty="0">
                  <a:solidFill>
                    <a:srgbClr val="008000"/>
                  </a:solidFill>
                  <a:latin typeface="Calibri"/>
                  <a:cs typeface="Calibri"/>
                </a:rPr>
                <a:t>V,</a:t>
              </a:r>
              <a:r>
                <a:rPr sz="900" b="1" spc="5" dirty="0">
                  <a:solidFill>
                    <a:srgbClr val="008000"/>
                  </a:solidFill>
                  <a:latin typeface="Calibri"/>
                  <a:cs typeface="Calibri"/>
                </a:rPr>
                <a:t> </a:t>
              </a:r>
              <a:r>
                <a:rPr sz="900" b="1" spc="-15" dirty="0">
                  <a:solidFill>
                    <a:srgbClr val="008000"/>
                  </a:solidFill>
                  <a:latin typeface="Calibri"/>
                  <a:cs typeface="Calibri"/>
                </a:rPr>
                <a:t>N</a:t>
              </a:r>
              <a:r>
                <a:rPr sz="900" b="1" spc="5" dirty="0">
                  <a:solidFill>
                    <a:srgbClr val="008000"/>
                  </a:solidFill>
                  <a:latin typeface="Calibri"/>
                  <a:cs typeface="Calibri"/>
                </a:rPr>
                <a:t>M</a:t>
              </a:r>
              <a:r>
                <a:rPr sz="900" b="1" dirty="0">
                  <a:solidFill>
                    <a:srgbClr val="008000"/>
                  </a:solidFill>
                  <a:latin typeface="Calibri"/>
                  <a:cs typeface="Calibri"/>
                </a:rPr>
                <a:t>C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57" name="object 51">
              <a:extLst>
                <a:ext uri="{FF2B5EF4-FFF2-40B4-BE49-F238E27FC236}">
                  <a16:creationId xmlns:a16="http://schemas.microsoft.com/office/drawing/2014/main" id="{91491D40-3811-461A-9591-8A3D311FF411}"/>
                </a:ext>
              </a:extLst>
            </p:cNvPr>
            <p:cNvSpPr txBox="1"/>
            <p:nvPr/>
          </p:nvSpPr>
          <p:spPr>
            <a:xfrm>
              <a:off x="2633016" y="3832125"/>
              <a:ext cx="526415" cy="1397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b="1" spc="-5" dirty="0">
                  <a:solidFill>
                    <a:srgbClr val="008000"/>
                  </a:solidFill>
                  <a:latin typeface="Calibri"/>
                  <a:cs typeface="Calibri"/>
                </a:rPr>
                <a:t>$235</a:t>
              </a:r>
              <a:r>
                <a:rPr sz="900" b="1" spc="-10" dirty="0">
                  <a:solidFill>
                    <a:srgbClr val="008000"/>
                  </a:solidFill>
                  <a:latin typeface="Calibri"/>
                  <a:cs typeface="Calibri"/>
                </a:rPr>
                <a:t>/</a:t>
              </a:r>
              <a:r>
                <a:rPr sz="900" b="1" dirty="0">
                  <a:solidFill>
                    <a:srgbClr val="008000"/>
                  </a:solidFill>
                  <a:latin typeface="Calibri"/>
                  <a:cs typeface="Calibri"/>
                </a:rPr>
                <a:t>kW</a:t>
              </a:r>
              <a:r>
                <a:rPr sz="900" b="1" spc="-5" dirty="0">
                  <a:solidFill>
                    <a:srgbClr val="008000"/>
                  </a:solidFill>
                  <a:latin typeface="Calibri"/>
                  <a:cs typeface="Calibri"/>
                </a:rPr>
                <a:t>h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58" name="object 52">
              <a:extLst>
                <a:ext uri="{FF2B5EF4-FFF2-40B4-BE49-F238E27FC236}">
                  <a16:creationId xmlns:a16="http://schemas.microsoft.com/office/drawing/2014/main" id="{2687BB97-0A6C-4E83-8D76-B2ECC618070A}"/>
                </a:ext>
              </a:extLst>
            </p:cNvPr>
            <p:cNvSpPr/>
            <p:nvPr/>
          </p:nvSpPr>
          <p:spPr>
            <a:xfrm>
              <a:off x="3375842" y="3890003"/>
              <a:ext cx="1991995" cy="711835"/>
            </a:xfrm>
            <a:custGeom>
              <a:avLst/>
              <a:gdLst/>
              <a:ahLst/>
              <a:cxnLst/>
              <a:rect l="l" t="t" r="r" b="b"/>
              <a:pathLst>
                <a:path w="1991995" h="711835">
                  <a:moveTo>
                    <a:pt x="0" y="0"/>
                  </a:moveTo>
                  <a:lnTo>
                    <a:pt x="30676" y="23577"/>
                  </a:lnTo>
                  <a:lnTo>
                    <a:pt x="88438" y="69181"/>
                  </a:lnTo>
                  <a:lnTo>
                    <a:pt x="142350" y="112849"/>
                  </a:lnTo>
                  <a:lnTo>
                    <a:pt x="193532" y="154745"/>
                  </a:lnTo>
                  <a:lnTo>
                    <a:pt x="218451" y="175078"/>
                  </a:lnTo>
                  <a:lnTo>
                    <a:pt x="267646" y="214617"/>
                  </a:lnTo>
                  <a:lnTo>
                    <a:pt x="316918" y="252787"/>
                  </a:lnTo>
                  <a:lnTo>
                    <a:pt x="367390" y="289751"/>
                  </a:lnTo>
                  <a:lnTo>
                    <a:pt x="420185" y="325670"/>
                  </a:lnTo>
                  <a:lnTo>
                    <a:pt x="476426" y="360706"/>
                  </a:lnTo>
                  <a:lnTo>
                    <a:pt x="537235" y="395020"/>
                  </a:lnTo>
                  <a:lnTo>
                    <a:pt x="603203" y="428804"/>
                  </a:lnTo>
                  <a:lnTo>
                    <a:pt x="637878" y="445457"/>
                  </a:lnTo>
                  <a:lnTo>
                    <a:pt x="673519" y="461886"/>
                  </a:lnTo>
                  <a:lnTo>
                    <a:pt x="710006" y="478045"/>
                  </a:lnTo>
                  <a:lnTo>
                    <a:pt x="747216" y="493885"/>
                  </a:lnTo>
                  <a:lnTo>
                    <a:pt x="785030" y="509359"/>
                  </a:lnTo>
                  <a:lnTo>
                    <a:pt x="823326" y="524419"/>
                  </a:lnTo>
                  <a:lnTo>
                    <a:pt x="861984" y="539017"/>
                  </a:lnTo>
                  <a:lnTo>
                    <a:pt x="900882" y="553107"/>
                  </a:lnTo>
                  <a:lnTo>
                    <a:pt x="939899" y="566639"/>
                  </a:lnTo>
                  <a:lnTo>
                    <a:pt x="978915" y="579567"/>
                  </a:lnTo>
                  <a:lnTo>
                    <a:pt x="1017808" y="591843"/>
                  </a:lnTo>
                  <a:lnTo>
                    <a:pt x="1056457" y="603419"/>
                  </a:lnTo>
                  <a:lnTo>
                    <a:pt x="1094742" y="614248"/>
                  </a:lnTo>
                  <a:lnTo>
                    <a:pt x="1132541" y="624281"/>
                  </a:lnTo>
                  <a:lnTo>
                    <a:pt x="1169734" y="633472"/>
                  </a:lnTo>
                  <a:lnTo>
                    <a:pt x="1241816" y="649134"/>
                  </a:lnTo>
                  <a:lnTo>
                    <a:pt x="1321831" y="661992"/>
                  </a:lnTo>
                  <a:lnTo>
                    <a:pt x="1365196" y="667837"/>
                  </a:lnTo>
                  <a:lnTo>
                    <a:pt x="1406725" y="673086"/>
                  </a:lnTo>
                  <a:lnTo>
                    <a:pt x="1446582" y="677783"/>
                  </a:lnTo>
                  <a:lnTo>
                    <a:pt x="1484933" y="681967"/>
                  </a:lnTo>
                  <a:lnTo>
                    <a:pt x="1557777" y="688966"/>
                  </a:lnTo>
                  <a:lnTo>
                    <a:pt x="1626578" y="694417"/>
                  </a:lnTo>
                  <a:lnTo>
                    <a:pt x="1692657" y="698653"/>
                  </a:lnTo>
                  <a:lnTo>
                    <a:pt x="1757337" y="702008"/>
                  </a:lnTo>
                  <a:lnTo>
                    <a:pt x="1821937" y="704814"/>
                  </a:lnTo>
                  <a:lnTo>
                    <a:pt x="1887781" y="707406"/>
                  </a:lnTo>
                  <a:lnTo>
                    <a:pt x="1921581" y="708725"/>
                  </a:lnTo>
                  <a:lnTo>
                    <a:pt x="1956188" y="710115"/>
                  </a:lnTo>
                  <a:lnTo>
                    <a:pt x="1991766" y="711619"/>
                  </a:lnTo>
                </a:path>
              </a:pathLst>
            </a:custGeom>
            <a:ln w="31750">
              <a:solidFill>
                <a:srgbClr val="008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3">
              <a:extLst>
                <a:ext uri="{FF2B5EF4-FFF2-40B4-BE49-F238E27FC236}">
                  <a16:creationId xmlns:a16="http://schemas.microsoft.com/office/drawing/2014/main" id="{51AD995A-03EE-40C0-B194-38F407993F95}"/>
                </a:ext>
              </a:extLst>
            </p:cNvPr>
            <p:cNvSpPr txBox="1"/>
            <p:nvPr/>
          </p:nvSpPr>
          <p:spPr>
            <a:xfrm>
              <a:off x="4965529" y="4761317"/>
              <a:ext cx="389890" cy="1397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b="1" spc="-5" dirty="0">
                  <a:solidFill>
                    <a:srgbClr val="008000"/>
                  </a:solidFill>
                  <a:latin typeface="Calibri"/>
                  <a:cs typeface="Calibri"/>
                </a:rPr>
                <a:t>4.7</a:t>
              </a:r>
              <a:r>
                <a:rPr sz="900" b="1" spc="-25" dirty="0">
                  <a:solidFill>
                    <a:srgbClr val="008000"/>
                  </a:solidFill>
                  <a:latin typeface="Calibri"/>
                  <a:cs typeface="Calibri"/>
                </a:rPr>
                <a:t> </a:t>
              </a:r>
              <a:r>
                <a:rPr sz="900" b="1" spc="-5" dirty="0">
                  <a:solidFill>
                    <a:srgbClr val="008000"/>
                  </a:solidFill>
                  <a:latin typeface="Calibri"/>
                  <a:cs typeface="Calibri"/>
                </a:rPr>
                <a:t>V</a:t>
              </a:r>
              <a:r>
                <a:rPr sz="900" b="1" spc="-10" dirty="0">
                  <a:solidFill>
                    <a:srgbClr val="008000"/>
                  </a:solidFill>
                  <a:latin typeface="Calibri"/>
                  <a:cs typeface="Calibri"/>
                </a:rPr>
                <a:t>ol</a:t>
              </a:r>
              <a:r>
                <a:rPr sz="900" b="1" spc="-5" dirty="0">
                  <a:solidFill>
                    <a:srgbClr val="008000"/>
                  </a:solidFill>
                  <a:latin typeface="Calibri"/>
                  <a:cs typeface="Calibri"/>
                </a:rPr>
                <a:t>t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60" name="object 54">
              <a:extLst>
                <a:ext uri="{FF2B5EF4-FFF2-40B4-BE49-F238E27FC236}">
                  <a16:creationId xmlns:a16="http://schemas.microsoft.com/office/drawing/2014/main" id="{3D401462-7C14-4EE0-A5C4-938FDA41948B}"/>
                </a:ext>
              </a:extLst>
            </p:cNvPr>
            <p:cNvSpPr/>
            <p:nvPr/>
          </p:nvSpPr>
          <p:spPr>
            <a:xfrm>
              <a:off x="1825751" y="1260347"/>
              <a:ext cx="1682495" cy="5593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5">
              <a:extLst>
                <a:ext uri="{FF2B5EF4-FFF2-40B4-BE49-F238E27FC236}">
                  <a16:creationId xmlns:a16="http://schemas.microsoft.com/office/drawing/2014/main" id="{57C405F9-58CD-45EF-92AB-5DBF3C1EC98F}"/>
                </a:ext>
              </a:extLst>
            </p:cNvPr>
            <p:cNvSpPr/>
            <p:nvPr/>
          </p:nvSpPr>
          <p:spPr>
            <a:xfrm>
              <a:off x="1822704" y="1193291"/>
              <a:ext cx="1583435" cy="7559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6">
              <a:extLst>
                <a:ext uri="{FF2B5EF4-FFF2-40B4-BE49-F238E27FC236}">
                  <a16:creationId xmlns:a16="http://schemas.microsoft.com/office/drawing/2014/main" id="{267F16A6-6DC8-4FF7-AF6B-EB825F12C6FC}"/>
                </a:ext>
              </a:extLst>
            </p:cNvPr>
            <p:cNvSpPr/>
            <p:nvPr/>
          </p:nvSpPr>
          <p:spPr>
            <a:xfrm>
              <a:off x="1872995" y="1284733"/>
              <a:ext cx="1588135" cy="464820"/>
            </a:xfrm>
            <a:custGeom>
              <a:avLst/>
              <a:gdLst/>
              <a:ahLst/>
              <a:cxnLst/>
              <a:rect l="l" t="t" r="r" b="b"/>
              <a:pathLst>
                <a:path w="1588135" h="464819">
                  <a:moveTo>
                    <a:pt x="1510538" y="0"/>
                  </a:moveTo>
                  <a:lnTo>
                    <a:pt x="68283" y="538"/>
                  </a:lnTo>
                  <a:lnTo>
                    <a:pt x="29778" y="16414"/>
                  </a:lnTo>
                  <a:lnTo>
                    <a:pt x="5261" y="49349"/>
                  </a:lnTo>
                  <a:lnTo>
                    <a:pt x="0" y="77470"/>
                  </a:lnTo>
                  <a:lnTo>
                    <a:pt x="538" y="396536"/>
                  </a:lnTo>
                  <a:lnTo>
                    <a:pt x="16414" y="435041"/>
                  </a:lnTo>
                  <a:lnTo>
                    <a:pt x="49349" y="459558"/>
                  </a:lnTo>
                  <a:lnTo>
                    <a:pt x="77470" y="464820"/>
                  </a:lnTo>
                  <a:lnTo>
                    <a:pt x="1519724" y="464281"/>
                  </a:lnTo>
                  <a:lnTo>
                    <a:pt x="1558229" y="448405"/>
                  </a:lnTo>
                  <a:lnTo>
                    <a:pt x="1582746" y="415470"/>
                  </a:lnTo>
                  <a:lnTo>
                    <a:pt x="1588008" y="387350"/>
                  </a:lnTo>
                  <a:lnTo>
                    <a:pt x="1587469" y="68283"/>
                  </a:lnTo>
                  <a:lnTo>
                    <a:pt x="1571593" y="29778"/>
                  </a:lnTo>
                  <a:lnTo>
                    <a:pt x="1538658" y="5261"/>
                  </a:lnTo>
                  <a:lnTo>
                    <a:pt x="151053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7">
              <a:extLst>
                <a:ext uri="{FF2B5EF4-FFF2-40B4-BE49-F238E27FC236}">
                  <a16:creationId xmlns:a16="http://schemas.microsoft.com/office/drawing/2014/main" id="{5097DDF9-C397-4944-83AE-037B106DE166}"/>
                </a:ext>
              </a:extLst>
            </p:cNvPr>
            <p:cNvSpPr/>
            <p:nvPr/>
          </p:nvSpPr>
          <p:spPr>
            <a:xfrm>
              <a:off x="1872995" y="1284733"/>
              <a:ext cx="1588135" cy="464820"/>
            </a:xfrm>
            <a:custGeom>
              <a:avLst/>
              <a:gdLst/>
              <a:ahLst/>
              <a:cxnLst/>
              <a:rect l="l" t="t" r="r" b="b"/>
              <a:pathLst>
                <a:path w="1588135" h="464819">
                  <a:moveTo>
                    <a:pt x="0" y="77470"/>
                  </a:moveTo>
                  <a:lnTo>
                    <a:pt x="11465" y="36889"/>
                  </a:lnTo>
                  <a:lnTo>
                    <a:pt x="41390" y="8896"/>
                  </a:lnTo>
                  <a:lnTo>
                    <a:pt x="1510538" y="0"/>
                  </a:lnTo>
                  <a:lnTo>
                    <a:pt x="1525049" y="1356"/>
                  </a:lnTo>
                  <a:lnTo>
                    <a:pt x="1562179" y="19720"/>
                  </a:lnTo>
                  <a:lnTo>
                    <a:pt x="1584486" y="54308"/>
                  </a:lnTo>
                  <a:lnTo>
                    <a:pt x="1588008" y="387350"/>
                  </a:lnTo>
                  <a:lnTo>
                    <a:pt x="1586651" y="401861"/>
                  </a:lnTo>
                  <a:lnTo>
                    <a:pt x="1568287" y="438991"/>
                  </a:lnTo>
                  <a:lnTo>
                    <a:pt x="1533699" y="461298"/>
                  </a:lnTo>
                  <a:lnTo>
                    <a:pt x="77470" y="464820"/>
                  </a:lnTo>
                  <a:lnTo>
                    <a:pt x="62958" y="463463"/>
                  </a:lnTo>
                  <a:lnTo>
                    <a:pt x="25828" y="445099"/>
                  </a:lnTo>
                  <a:lnTo>
                    <a:pt x="3521" y="410511"/>
                  </a:lnTo>
                  <a:lnTo>
                    <a:pt x="0" y="77470"/>
                  </a:lnTo>
                  <a:close/>
                </a:path>
              </a:pathLst>
            </a:custGeom>
            <a:ln w="9144">
              <a:solidFill>
                <a:srgbClr val="77C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8">
              <a:extLst>
                <a:ext uri="{FF2B5EF4-FFF2-40B4-BE49-F238E27FC236}">
                  <a16:creationId xmlns:a16="http://schemas.microsoft.com/office/drawing/2014/main" id="{FBC1B2E8-F1A6-43D8-A288-8E054E9062E4}"/>
                </a:ext>
              </a:extLst>
            </p:cNvPr>
            <p:cNvSpPr txBox="1"/>
            <p:nvPr/>
          </p:nvSpPr>
          <p:spPr>
            <a:xfrm>
              <a:off x="1974824" y="1299192"/>
              <a:ext cx="1228725" cy="228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G</a:t>
              </a:r>
              <a:r>
                <a:rPr sz="1600" b="1" spc="-50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ph</a:t>
              </a:r>
              <a:r>
                <a:rPr sz="16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i</a:t>
              </a:r>
              <a:r>
                <a:rPr sz="1600" b="1" spc="-40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/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Hi</a:t>
              </a: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g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h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65" name="object 59">
              <a:extLst>
                <a:ext uri="{FF2B5EF4-FFF2-40B4-BE49-F238E27FC236}">
                  <a16:creationId xmlns:a16="http://schemas.microsoft.com/office/drawing/2014/main" id="{F59F2A0D-348A-4521-B04F-0C299521ACD9}"/>
                </a:ext>
              </a:extLst>
            </p:cNvPr>
            <p:cNvSpPr txBox="1"/>
            <p:nvPr/>
          </p:nvSpPr>
          <p:spPr>
            <a:xfrm>
              <a:off x="1974824" y="1543030"/>
              <a:ext cx="1123315" cy="228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80" dirty="0">
                  <a:solidFill>
                    <a:srgbClr val="FFFFFF"/>
                  </a:solidFill>
                  <a:latin typeface="Calibri"/>
                  <a:cs typeface="Calibri"/>
                </a:rPr>
                <a:t>V</a:t>
              </a:r>
              <a:r>
                <a:rPr sz="16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ol</a:t>
              </a:r>
              <a:r>
                <a:rPr sz="16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6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g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600" b="1" spc="-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N</a:t>
              </a:r>
              <a:r>
                <a:rPr sz="16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M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C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66" name="object 60">
              <a:extLst>
                <a:ext uri="{FF2B5EF4-FFF2-40B4-BE49-F238E27FC236}">
                  <a16:creationId xmlns:a16="http://schemas.microsoft.com/office/drawing/2014/main" id="{1052F172-EF06-4FA9-99E5-B1530EE3A28A}"/>
                </a:ext>
              </a:extLst>
            </p:cNvPr>
            <p:cNvSpPr/>
            <p:nvPr/>
          </p:nvSpPr>
          <p:spPr>
            <a:xfrm>
              <a:off x="3148583" y="3558540"/>
              <a:ext cx="537959" cy="5806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1">
              <a:extLst>
                <a:ext uri="{FF2B5EF4-FFF2-40B4-BE49-F238E27FC236}">
                  <a16:creationId xmlns:a16="http://schemas.microsoft.com/office/drawing/2014/main" id="{3EED3F2E-0AF8-4C58-ABE5-A52803E7D4DC}"/>
                </a:ext>
              </a:extLst>
            </p:cNvPr>
            <p:cNvSpPr/>
            <p:nvPr/>
          </p:nvSpPr>
          <p:spPr>
            <a:xfrm>
              <a:off x="3195827" y="3582923"/>
              <a:ext cx="443865" cy="486409"/>
            </a:xfrm>
            <a:custGeom>
              <a:avLst/>
              <a:gdLst/>
              <a:ahLst/>
              <a:cxnLst/>
              <a:rect l="l" t="t" r="r" b="b"/>
              <a:pathLst>
                <a:path w="443864" h="486410">
                  <a:moveTo>
                    <a:pt x="353999" y="208191"/>
                  </a:moveTo>
                  <a:lnTo>
                    <a:pt x="353999" y="277964"/>
                  </a:lnTo>
                  <a:lnTo>
                    <a:pt x="443484" y="243077"/>
                  </a:lnTo>
                  <a:lnTo>
                    <a:pt x="353999" y="208191"/>
                  </a:lnTo>
                  <a:close/>
                </a:path>
                <a:path w="443864" h="486410">
                  <a:moveTo>
                    <a:pt x="253568" y="388061"/>
                  </a:moveTo>
                  <a:lnTo>
                    <a:pt x="189915" y="388061"/>
                  </a:lnTo>
                  <a:lnTo>
                    <a:pt x="221742" y="486155"/>
                  </a:lnTo>
                  <a:lnTo>
                    <a:pt x="253568" y="388061"/>
                  </a:lnTo>
                  <a:close/>
                </a:path>
                <a:path w="443864" h="486410">
                  <a:moveTo>
                    <a:pt x="105727" y="320928"/>
                  </a:moveTo>
                  <a:lnTo>
                    <a:pt x="64947" y="414947"/>
                  </a:lnTo>
                  <a:lnTo>
                    <a:pt x="150723" y="370255"/>
                  </a:lnTo>
                  <a:lnTo>
                    <a:pt x="105727" y="320928"/>
                  </a:lnTo>
                  <a:close/>
                </a:path>
                <a:path w="443864" h="486410">
                  <a:moveTo>
                    <a:pt x="337756" y="320928"/>
                  </a:moveTo>
                  <a:lnTo>
                    <a:pt x="292760" y="370255"/>
                  </a:lnTo>
                  <a:lnTo>
                    <a:pt x="378523" y="414947"/>
                  </a:lnTo>
                  <a:lnTo>
                    <a:pt x="337756" y="320928"/>
                  </a:lnTo>
                  <a:close/>
                </a:path>
                <a:path w="443864" h="486410">
                  <a:moveTo>
                    <a:pt x="208422" y="122407"/>
                  </a:moveTo>
                  <a:lnTo>
                    <a:pt x="169998" y="135561"/>
                  </a:lnTo>
                  <a:lnTo>
                    <a:pt x="139041" y="162130"/>
                  </a:lnTo>
                  <a:lnTo>
                    <a:pt x="118386" y="199006"/>
                  </a:lnTo>
                  <a:lnTo>
                    <a:pt x="110871" y="243077"/>
                  </a:lnTo>
                  <a:lnTo>
                    <a:pt x="111014" y="249230"/>
                  </a:lnTo>
                  <a:lnTo>
                    <a:pt x="120000" y="291107"/>
                  </a:lnTo>
                  <a:lnTo>
                    <a:pt x="141615" y="326020"/>
                  </a:lnTo>
                  <a:lnTo>
                    <a:pt x="173835" y="351084"/>
                  </a:lnTo>
                  <a:lnTo>
                    <a:pt x="214647" y="363474"/>
                  </a:lnTo>
                  <a:lnTo>
                    <a:pt x="229811" y="364298"/>
                  </a:lnTo>
                  <a:lnTo>
                    <a:pt x="242840" y="362401"/>
                  </a:lnTo>
                  <a:lnTo>
                    <a:pt x="278425" y="347129"/>
                  </a:lnTo>
                  <a:lnTo>
                    <a:pt x="306830" y="319050"/>
                  </a:lnTo>
                  <a:lnTo>
                    <a:pt x="325579" y="280167"/>
                  </a:lnTo>
                  <a:lnTo>
                    <a:pt x="332195" y="232481"/>
                  </a:lnTo>
                  <a:lnTo>
                    <a:pt x="330297" y="218392"/>
                  </a:lnTo>
                  <a:lnTo>
                    <a:pt x="315947" y="179970"/>
                  </a:lnTo>
                  <a:lnTo>
                    <a:pt x="289819" y="149388"/>
                  </a:lnTo>
                  <a:lnTo>
                    <a:pt x="253461" y="129312"/>
                  </a:lnTo>
                  <a:lnTo>
                    <a:pt x="208422" y="122407"/>
                  </a:lnTo>
                  <a:close/>
                </a:path>
                <a:path w="443864" h="486410">
                  <a:moveTo>
                    <a:pt x="89484" y="208191"/>
                  </a:moveTo>
                  <a:lnTo>
                    <a:pt x="0" y="243077"/>
                  </a:lnTo>
                  <a:lnTo>
                    <a:pt x="89484" y="277964"/>
                  </a:lnTo>
                  <a:lnTo>
                    <a:pt x="89484" y="208191"/>
                  </a:lnTo>
                  <a:close/>
                </a:path>
                <a:path w="443864" h="486410">
                  <a:moveTo>
                    <a:pt x="64947" y="71196"/>
                  </a:moveTo>
                  <a:lnTo>
                    <a:pt x="105727" y="165226"/>
                  </a:lnTo>
                  <a:lnTo>
                    <a:pt x="150723" y="115900"/>
                  </a:lnTo>
                  <a:lnTo>
                    <a:pt x="64947" y="71196"/>
                  </a:lnTo>
                  <a:close/>
                </a:path>
                <a:path w="443864" h="486410">
                  <a:moveTo>
                    <a:pt x="378523" y="71196"/>
                  </a:moveTo>
                  <a:lnTo>
                    <a:pt x="292760" y="115900"/>
                  </a:lnTo>
                  <a:lnTo>
                    <a:pt x="337756" y="165226"/>
                  </a:lnTo>
                  <a:lnTo>
                    <a:pt x="378523" y="71196"/>
                  </a:lnTo>
                  <a:close/>
                </a:path>
                <a:path w="443864" h="486410">
                  <a:moveTo>
                    <a:pt x="221742" y="0"/>
                  </a:moveTo>
                  <a:lnTo>
                    <a:pt x="189915" y="98094"/>
                  </a:lnTo>
                  <a:lnTo>
                    <a:pt x="253568" y="98094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2">
              <a:extLst>
                <a:ext uri="{FF2B5EF4-FFF2-40B4-BE49-F238E27FC236}">
                  <a16:creationId xmlns:a16="http://schemas.microsoft.com/office/drawing/2014/main" id="{87B03853-E250-444E-92DB-F4A9B210F854}"/>
                </a:ext>
              </a:extLst>
            </p:cNvPr>
            <p:cNvSpPr/>
            <p:nvPr/>
          </p:nvSpPr>
          <p:spPr>
            <a:xfrm>
              <a:off x="3549827" y="3791115"/>
              <a:ext cx="89535" cy="69850"/>
            </a:xfrm>
            <a:custGeom>
              <a:avLst/>
              <a:gdLst/>
              <a:ahLst/>
              <a:cxnLst/>
              <a:rect l="l" t="t" r="r" b="b"/>
              <a:pathLst>
                <a:path w="89535" h="69850">
                  <a:moveTo>
                    <a:pt x="89484" y="34886"/>
                  </a:moveTo>
                  <a:lnTo>
                    <a:pt x="0" y="69773"/>
                  </a:lnTo>
                  <a:lnTo>
                    <a:pt x="0" y="0"/>
                  </a:lnTo>
                  <a:lnTo>
                    <a:pt x="89484" y="34886"/>
                  </a:lnTo>
                  <a:close/>
                </a:path>
              </a:pathLst>
            </a:custGeom>
            <a:ln w="9144">
              <a:solidFill>
                <a:srgbClr val="77C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3">
              <a:extLst>
                <a:ext uri="{FF2B5EF4-FFF2-40B4-BE49-F238E27FC236}">
                  <a16:creationId xmlns:a16="http://schemas.microsoft.com/office/drawing/2014/main" id="{9F5152F3-5C0D-435C-9879-B2EA883A0F84}"/>
                </a:ext>
              </a:extLst>
            </p:cNvPr>
            <p:cNvSpPr/>
            <p:nvPr/>
          </p:nvSpPr>
          <p:spPr>
            <a:xfrm>
              <a:off x="3488588" y="3654120"/>
              <a:ext cx="86360" cy="94615"/>
            </a:xfrm>
            <a:custGeom>
              <a:avLst/>
              <a:gdLst/>
              <a:ahLst/>
              <a:cxnLst/>
              <a:rect l="l" t="t" r="r" b="b"/>
              <a:pathLst>
                <a:path w="86360" h="94614">
                  <a:moveTo>
                    <a:pt x="85763" y="0"/>
                  </a:moveTo>
                  <a:lnTo>
                    <a:pt x="44996" y="94030"/>
                  </a:lnTo>
                  <a:lnTo>
                    <a:pt x="0" y="44703"/>
                  </a:lnTo>
                  <a:lnTo>
                    <a:pt x="85763" y="0"/>
                  </a:lnTo>
                  <a:close/>
                </a:path>
              </a:pathLst>
            </a:custGeom>
            <a:ln w="9144">
              <a:solidFill>
                <a:srgbClr val="77C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4">
              <a:extLst>
                <a:ext uri="{FF2B5EF4-FFF2-40B4-BE49-F238E27FC236}">
                  <a16:creationId xmlns:a16="http://schemas.microsoft.com/office/drawing/2014/main" id="{163E11C8-059C-49F7-A03D-32C90EE58184}"/>
                </a:ext>
              </a:extLst>
            </p:cNvPr>
            <p:cNvSpPr/>
            <p:nvPr/>
          </p:nvSpPr>
          <p:spPr>
            <a:xfrm>
              <a:off x="3385743" y="3582923"/>
              <a:ext cx="64135" cy="98425"/>
            </a:xfrm>
            <a:custGeom>
              <a:avLst/>
              <a:gdLst/>
              <a:ahLst/>
              <a:cxnLst/>
              <a:rect l="l" t="t" r="r" b="b"/>
              <a:pathLst>
                <a:path w="64135" h="98425">
                  <a:moveTo>
                    <a:pt x="31826" y="0"/>
                  </a:moveTo>
                  <a:lnTo>
                    <a:pt x="63652" y="98094"/>
                  </a:lnTo>
                  <a:lnTo>
                    <a:pt x="0" y="98094"/>
                  </a:lnTo>
                  <a:lnTo>
                    <a:pt x="31826" y="0"/>
                  </a:lnTo>
                  <a:close/>
                </a:path>
              </a:pathLst>
            </a:custGeom>
            <a:ln w="9144">
              <a:solidFill>
                <a:srgbClr val="77C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5">
              <a:extLst>
                <a:ext uri="{FF2B5EF4-FFF2-40B4-BE49-F238E27FC236}">
                  <a16:creationId xmlns:a16="http://schemas.microsoft.com/office/drawing/2014/main" id="{69B254F7-7159-49A5-AD95-7944BCAF81A4}"/>
                </a:ext>
              </a:extLst>
            </p:cNvPr>
            <p:cNvSpPr/>
            <p:nvPr/>
          </p:nvSpPr>
          <p:spPr>
            <a:xfrm>
              <a:off x="3260775" y="3654120"/>
              <a:ext cx="86360" cy="94615"/>
            </a:xfrm>
            <a:custGeom>
              <a:avLst/>
              <a:gdLst/>
              <a:ahLst/>
              <a:cxnLst/>
              <a:rect l="l" t="t" r="r" b="b"/>
              <a:pathLst>
                <a:path w="86360" h="94614">
                  <a:moveTo>
                    <a:pt x="0" y="0"/>
                  </a:moveTo>
                  <a:lnTo>
                    <a:pt x="85775" y="44703"/>
                  </a:lnTo>
                  <a:lnTo>
                    <a:pt x="40779" y="9403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77C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6">
              <a:extLst>
                <a:ext uri="{FF2B5EF4-FFF2-40B4-BE49-F238E27FC236}">
                  <a16:creationId xmlns:a16="http://schemas.microsoft.com/office/drawing/2014/main" id="{B3DAD424-C952-44BB-9501-FA66DC94F097}"/>
                </a:ext>
              </a:extLst>
            </p:cNvPr>
            <p:cNvSpPr/>
            <p:nvPr/>
          </p:nvSpPr>
          <p:spPr>
            <a:xfrm>
              <a:off x="3195827" y="3791115"/>
              <a:ext cx="89535" cy="69850"/>
            </a:xfrm>
            <a:custGeom>
              <a:avLst/>
              <a:gdLst/>
              <a:ahLst/>
              <a:cxnLst/>
              <a:rect l="l" t="t" r="r" b="b"/>
              <a:pathLst>
                <a:path w="89535" h="69850">
                  <a:moveTo>
                    <a:pt x="0" y="34886"/>
                  </a:moveTo>
                  <a:lnTo>
                    <a:pt x="89484" y="0"/>
                  </a:lnTo>
                  <a:lnTo>
                    <a:pt x="89484" y="69773"/>
                  </a:lnTo>
                  <a:lnTo>
                    <a:pt x="0" y="34886"/>
                  </a:lnTo>
                  <a:close/>
                </a:path>
              </a:pathLst>
            </a:custGeom>
            <a:ln w="9144">
              <a:solidFill>
                <a:srgbClr val="77C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7">
              <a:extLst>
                <a:ext uri="{FF2B5EF4-FFF2-40B4-BE49-F238E27FC236}">
                  <a16:creationId xmlns:a16="http://schemas.microsoft.com/office/drawing/2014/main" id="{9F6AAE49-4C69-4E5A-9282-CAE69BEC5441}"/>
                </a:ext>
              </a:extLst>
            </p:cNvPr>
            <p:cNvSpPr/>
            <p:nvPr/>
          </p:nvSpPr>
          <p:spPr>
            <a:xfrm>
              <a:off x="3260775" y="3903853"/>
              <a:ext cx="86360" cy="94615"/>
            </a:xfrm>
            <a:custGeom>
              <a:avLst/>
              <a:gdLst/>
              <a:ahLst/>
              <a:cxnLst/>
              <a:rect l="l" t="t" r="r" b="b"/>
              <a:pathLst>
                <a:path w="86360" h="94614">
                  <a:moveTo>
                    <a:pt x="0" y="94018"/>
                  </a:moveTo>
                  <a:lnTo>
                    <a:pt x="40779" y="0"/>
                  </a:lnTo>
                  <a:lnTo>
                    <a:pt x="85775" y="49326"/>
                  </a:lnTo>
                  <a:lnTo>
                    <a:pt x="0" y="94018"/>
                  </a:lnTo>
                  <a:close/>
                </a:path>
              </a:pathLst>
            </a:custGeom>
            <a:ln w="9144">
              <a:solidFill>
                <a:srgbClr val="77C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8">
              <a:extLst>
                <a:ext uri="{FF2B5EF4-FFF2-40B4-BE49-F238E27FC236}">
                  <a16:creationId xmlns:a16="http://schemas.microsoft.com/office/drawing/2014/main" id="{F725AB26-C5FE-47C4-A19D-C57B02A6F961}"/>
                </a:ext>
              </a:extLst>
            </p:cNvPr>
            <p:cNvSpPr/>
            <p:nvPr/>
          </p:nvSpPr>
          <p:spPr>
            <a:xfrm>
              <a:off x="3385743" y="3970985"/>
              <a:ext cx="64135" cy="98425"/>
            </a:xfrm>
            <a:custGeom>
              <a:avLst/>
              <a:gdLst/>
              <a:ahLst/>
              <a:cxnLst/>
              <a:rect l="l" t="t" r="r" b="b"/>
              <a:pathLst>
                <a:path w="64135" h="98425">
                  <a:moveTo>
                    <a:pt x="31826" y="98094"/>
                  </a:moveTo>
                  <a:lnTo>
                    <a:pt x="0" y="0"/>
                  </a:lnTo>
                  <a:lnTo>
                    <a:pt x="63652" y="0"/>
                  </a:lnTo>
                  <a:lnTo>
                    <a:pt x="31826" y="98094"/>
                  </a:lnTo>
                  <a:close/>
                </a:path>
              </a:pathLst>
            </a:custGeom>
            <a:ln w="9144">
              <a:solidFill>
                <a:srgbClr val="77C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9">
              <a:extLst>
                <a:ext uri="{FF2B5EF4-FFF2-40B4-BE49-F238E27FC236}">
                  <a16:creationId xmlns:a16="http://schemas.microsoft.com/office/drawing/2014/main" id="{807DBA87-E7E8-45CE-B472-01EE28851530}"/>
                </a:ext>
              </a:extLst>
            </p:cNvPr>
            <p:cNvSpPr/>
            <p:nvPr/>
          </p:nvSpPr>
          <p:spPr>
            <a:xfrm>
              <a:off x="3488588" y="3903853"/>
              <a:ext cx="86360" cy="94615"/>
            </a:xfrm>
            <a:custGeom>
              <a:avLst/>
              <a:gdLst/>
              <a:ahLst/>
              <a:cxnLst/>
              <a:rect l="l" t="t" r="r" b="b"/>
              <a:pathLst>
                <a:path w="86360" h="94614">
                  <a:moveTo>
                    <a:pt x="85763" y="94018"/>
                  </a:moveTo>
                  <a:lnTo>
                    <a:pt x="0" y="49326"/>
                  </a:lnTo>
                  <a:lnTo>
                    <a:pt x="44996" y="0"/>
                  </a:lnTo>
                  <a:lnTo>
                    <a:pt x="85763" y="94018"/>
                  </a:lnTo>
                  <a:close/>
                </a:path>
              </a:pathLst>
            </a:custGeom>
            <a:ln w="9144">
              <a:solidFill>
                <a:srgbClr val="77C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0">
              <a:extLst>
                <a:ext uri="{FF2B5EF4-FFF2-40B4-BE49-F238E27FC236}">
                  <a16:creationId xmlns:a16="http://schemas.microsoft.com/office/drawing/2014/main" id="{76559D43-DB3B-4CCB-923E-F1CB4637114B}"/>
                </a:ext>
              </a:extLst>
            </p:cNvPr>
            <p:cNvSpPr/>
            <p:nvPr/>
          </p:nvSpPr>
          <p:spPr>
            <a:xfrm>
              <a:off x="3306698" y="3705331"/>
              <a:ext cx="221615" cy="241935"/>
            </a:xfrm>
            <a:custGeom>
              <a:avLst/>
              <a:gdLst/>
              <a:ahLst/>
              <a:cxnLst/>
              <a:rect l="l" t="t" r="r" b="b"/>
              <a:pathLst>
                <a:path w="221614" h="241935">
                  <a:moveTo>
                    <a:pt x="0" y="120670"/>
                  </a:moveTo>
                  <a:lnTo>
                    <a:pt x="7515" y="76599"/>
                  </a:lnTo>
                  <a:lnTo>
                    <a:pt x="28170" y="39723"/>
                  </a:lnTo>
                  <a:lnTo>
                    <a:pt x="59127" y="13154"/>
                  </a:lnTo>
                  <a:lnTo>
                    <a:pt x="97551" y="0"/>
                  </a:lnTo>
                  <a:lnTo>
                    <a:pt x="113433" y="673"/>
                  </a:lnTo>
                  <a:lnTo>
                    <a:pt x="155751" y="12265"/>
                  </a:lnTo>
                  <a:lnTo>
                    <a:pt x="188871" y="36139"/>
                  </a:lnTo>
                  <a:lnTo>
                    <a:pt x="211244" y="69630"/>
                  </a:lnTo>
                  <a:lnTo>
                    <a:pt x="221324" y="110074"/>
                  </a:lnTo>
                  <a:lnTo>
                    <a:pt x="220620" y="126823"/>
                  </a:lnTo>
                  <a:lnTo>
                    <a:pt x="209684" y="171797"/>
                  </a:lnTo>
                  <a:lnTo>
                    <a:pt x="187442" y="207302"/>
                  </a:lnTo>
                  <a:lnTo>
                    <a:pt x="156368" y="231335"/>
                  </a:lnTo>
                  <a:lnTo>
                    <a:pt x="118940" y="241891"/>
                  </a:lnTo>
                  <a:lnTo>
                    <a:pt x="103776" y="241066"/>
                  </a:lnTo>
                  <a:lnTo>
                    <a:pt x="62964" y="228677"/>
                  </a:lnTo>
                  <a:lnTo>
                    <a:pt x="30744" y="203613"/>
                  </a:lnTo>
                  <a:lnTo>
                    <a:pt x="9129" y="168699"/>
                  </a:lnTo>
                  <a:lnTo>
                    <a:pt x="137" y="126762"/>
                  </a:lnTo>
                  <a:lnTo>
                    <a:pt x="0" y="120670"/>
                  </a:lnTo>
                  <a:close/>
                </a:path>
              </a:pathLst>
            </a:custGeom>
            <a:ln w="9143">
              <a:solidFill>
                <a:srgbClr val="77C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1">
              <a:extLst>
                <a:ext uri="{FF2B5EF4-FFF2-40B4-BE49-F238E27FC236}">
                  <a16:creationId xmlns:a16="http://schemas.microsoft.com/office/drawing/2014/main" id="{46EAC9AE-C1B7-4A32-81C5-D8014B744333}"/>
                </a:ext>
              </a:extLst>
            </p:cNvPr>
            <p:cNvSpPr txBox="1"/>
            <p:nvPr/>
          </p:nvSpPr>
          <p:spPr>
            <a:xfrm>
              <a:off x="2552216" y="3562511"/>
              <a:ext cx="57975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solidFill>
                    <a:srgbClr val="00AFEF"/>
                  </a:solidFill>
                  <a:latin typeface="Calibri"/>
                  <a:cs typeface="Calibri"/>
                </a:rPr>
                <a:t>$256</a:t>
              </a:r>
              <a:r>
                <a:rPr sz="1000" b="1" spc="-5" dirty="0">
                  <a:solidFill>
                    <a:srgbClr val="00AFEF"/>
                  </a:solidFill>
                  <a:latin typeface="Calibri"/>
                  <a:cs typeface="Calibri"/>
                </a:rPr>
                <a:t>/k</a:t>
              </a:r>
              <a:r>
                <a:rPr sz="1000" b="1" spc="-15" dirty="0">
                  <a:solidFill>
                    <a:srgbClr val="00AFEF"/>
                  </a:solidFill>
                  <a:latin typeface="Calibri"/>
                  <a:cs typeface="Calibri"/>
                </a:rPr>
                <a:t>W</a:t>
              </a:r>
              <a:r>
                <a:rPr sz="1000" b="1" spc="-10" dirty="0">
                  <a:solidFill>
                    <a:srgbClr val="00AFEF"/>
                  </a:solidFill>
                  <a:latin typeface="Calibri"/>
                  <a:cs typeface="Calibri"/>
                </a:rPr>
                <a:t>h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78" name="object 72">
              <a:extLst>
                <a:ext uri="{FF2B5EF4-FFF2-40B4-BE49-F238E27FC236}">
                  <a16:creationId xmlns:a16="http://schemas.microsoft.com/office/drawing/2014/main" id="{D28D793B-C04A-4CE3-8E58-159C032F77AD}"/>
                </a:ext>
              </a:extLst>
            </p:cNvPr>
            <p:cNvSpPr/>
            <p:nvPr/>
          </p:nvSpPr>
          <p:spPr>
            <a:xfrm>
              <a:off x="2687573" y="2241042"/>
              <a:ext cx="721360" cy="1412875"/>
            </a:xfrm>
            <a:custGeom>
              <a:avLst/>
              <a:gdLst/>
              <a:ahLst/>
              <a:cxnLst/>
              <a:rect l="l" t="t" r="r" b="b"/>
              <a:pathLst>
                <a:path w="721360" h="1412875">
                  <a:moveTo>
                    <a:pt x="0" y="0"/>
                  </a:moveTo>
                  <a:lnTo>
                    <a:pt x="20064" y="56805"/>
                  </a:lnTo>
                  <a:lnTo>
                    <a:pt x="37287" y="104720"/>
                  </a:lnTo>
                  <a:lnTo>
                    <a:pt x="52473" y="145983"/>
                  </a:lnTo>
                  <a:lnTo>
                    <a:pt x="66430" y="182831"/>
                  </a:lnTo>
                  <a:lnTo>
                    <a:pt x="86826" y="234719"/>
                  </a:lnTo>
                  <a:lnTo>
                    <a:pt x="101239" y="270318"/>
                  </a:lnTo>
                  <a:lnTo>
                    <a:pt x="117246" y="309333"/>
                  </a:lnTo>
                  <a:lnTo>
                    <a:pt x="135654" y="354001"/>
                  </a:lnTo>
                  <a:lnTo>
                    <a:pt x="146010" y="379155"/>
                  </a:lnTo>
                  <a:lnTo>
                    <a:pt x="157269" y="406561"/>
                  </a:lnTo>
                  <a:lnTo>
                    <a:pt x="169532" y="436498"/>
                  </a:lnTo>
                  <a:lnTo>
                    <a:pt x="178402" y="459684"/>
                  </a:lnTo>
                  <a:lnTo>
                    <a:pt x="187230" y="481669"/>
                  </a:lnTo>
                  <a:lnTo>
                    <a:pt x="204714" y="522415"/>
                  </a:lnTo>
                  <a:lnTo>
                    <a:pt x="221905" y="559483"/>
                  </a:lnTo>
                  <a:lnTo>
                    <a:pt x="246966" y="609824"/>
                  </a:lnTo>
                  <a:lnTo>
                    <a:pt x="263071" y="640966"/>
                  </a:lnTo>
                  <a:lnTo>
                    <a:pt x="270913" y="656093"/>
                  </a:lnTo>
                  <a:lnTo>
                    <a:pt x="293476" y="700812"/>
                  </a:lnTo>
                  <a:lnTo>
                    <a:pt x="314382" y="746504"/>
                  </a:lnTo>
                  <a:lnTo>
                    <a:pt x="327266" y="778751"/>
                  </a:lnTo>
                  <a:lnTo>
                    <a:pt x="335544" y="795553"/>
                  </a:lnTo>
                  <a:lnTo>
                    <a:pt x="352919" y="830030"/>
                  </a:lnTo>
                  <a:lnTo>
                    <a:pt x="371259" y="865427"/>
                  </a:lnTo>
                  <a:lnTo>
                    <a:pt x="390415" y="901448"/>
                  </a:lnTo>
                  <a:lnTo>
                    <a:pt x="410236" y="937801"/>
                  </a:lnTo>
                  <a:lnTo>
                    <a:pt x="430572" y="974190"/>
                  </a:lnTo>
                  <a:lnTo>
                    <a:pt x="451273" y="1010323"/>
                  </a:lnTo>
                  <a:lnTo>
                    <a:pt x="472189" y="1045904"/>
                  </a:lnTo>
                  <a:lnTo>
                    <a:pt x="493170" y="1080640"/>
                  </a:lnTo>
                  <a:lnTo>
                    <a:pt x="514065" y="1114236"/>
                  </a:lnTo>
                  <a:lnTo>
                    <a:pt x="537971" y="1148711"/>
                  </a:lnTo>
                  <a:lnTo>
                    <a:pt x="551025" y="1166377"/>
                  </a:lnTo>
                  <a:lnTo>
                    <a:pt x="575744" y="1200189"/>
                  </a:lnTo>
                  <a:lnTo>
                    <a:pt x="598714" y="1232083"/>
                  </a:lnTo>
                  <a:lnTo>
                    <a:pt x="630157" y="1276619"/>
                  </a:lnTo>
                  <a:lnTo>
                    <a:pt x="658356" y="1317582"/>
                  </a:lnTo>
                  <a:lnTo>
                    <a:pt x="683726" y="1355420"/>
                  </a:lnTo>
                  <a:lnTo>
                    <a:pt x="706683" y="1390578"/>
                  </a:lnTo>
                  <a:lnTo>
                    <a:pt x="713871" y="1401779"/>
                  </a:lnTo>
                  <a:lnTo>
                    <a:pt x="720852" y="1412748"/>
                  </a:lnTo>
                </a:path>
              </a:pathLst>
            </a:custGeom>
            <a:ln w="3200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3">
              <a:extLst>
                <a:ext uri="{FF2B5EF4-FFF2-40B4-BE49-F238E27FC236}">
                  <a16:creationId xmlns:a16="http://schemas.microsoft.com/office/drawing/2014/main" id="{5AF390FC-D95E-4EEE-BE4C-2973E85E6742}"/>
                </a:ext>
              </a:extLst>
            </p:cNvPr>
            <p:cNvSpPr txBox="1"/>
            <p:nvPr/>
          </p:nvSpPr>
          <p:spPr>
            <a:xfrm>
              <a:off x="2370481" y="2044881"/>
              <a:ext cx="701675" cy="1600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b="1" dirty="0">
                  <a:solidFill>
                    <a:srgbClr val="00AFEF"/>
                  </a:solidFill>
                  <a:latin typeface="Calibri"/>
                  <a:cs typeface="Calibri"/>
                </a:rPr>
                <a:t>4</a:t>
              </a:r>
              <a:r>
                <a:rPr sz="1050" b="1" spc="5" dirty="0">
                  <a:solidFill>
                    <a:srgbClr val="00AFEF"/>
                  </a:solidFill>
                  <a:latin typeface="Calibri"/>
                  <a:cs typeface="Calibri"/>
                </a:rPr>
                <a:t>.</a:t>
              </a:r>
              <a:r>
                <a:rPr sz="1050" b="1" dirty="0">
                  <a:solidFill>
                    <a:srgbClr val="00AFEF"/>
                  </a:solidFill>
                  <a:latin typeface="Calibri"/>
                  <a:cs typeface="Calibri"/>
                </a:rPr>
                <a:t>2</a:t>
              </a:r>
              <a:r>
                <a:rPr sz="1050" b="1" spc="-5" dirty="0">
                  <a:solidFill>
                    <a:srgbClr val="00AFEF"/>
                  </a:solidFill>
                  <a:latin typeface="Calibri"/>
                  <a:cs typeface="Calibri"/>
                </a:rPr>
                <a:t>V</a:t>
              </a:r>
              <a:r>
                <a:rPr sz="1050" b="1" dirty="0">
                  <a:solidFill>
                    <a:srgbClr val="00AFEF"/>
                  </a:solidFill>
                  <a:latin typeface="Calibri"/>
                  <a:cs typeface="Calibri"/>
                </a:rPr>
                <a:t>,</a:t>
              </a:r>
              <a:r>
                <a:rPr sz="1050" b="1" spc="-20" dirty="0">
                  <a:solidFill>
                    <a:srgbClr val="00AFEF"/>
                  </a:solidFill>
                  <a:latin typeface="Calibri"/>
                  <a:cs typeface="Calibri"/>
                </a:rPr>
                <a:t> </a:t>
              </a:r>
              <a:r>
                <a:rPr sz="1050" b="1" dirty="0">
                  <a:solidFill>
                    <a:srgbClr val="00AFEF"/>
                  </a:solidFill>
                  <a:latin typeface="Calibri"/>
                  <a:cs typeface="Calibri"/>
                </a:rPr>
                <a:t>10%</a:t>
              </a:r>
              <a:r>
                <a:rPr sz="1050" b="1" spc="-15" dirty="0">
                  <a:solidFill>
                    <a:srgbClr val="00AFEF"/>
                  </a:solidFill>
                  <a:latin typeface="Calibri"/>
                  <a:cs typeface="Calibri"/>
                </a:rPr>
                <a:t> </a:t>
              </a:r>
              <a:r>
                <a:rPr sz="1050" b="1" spc="5" dirty="0">
                  <a:solidFill>
                    <a:srgbClr val="00AFEF"/>
                  </a:solidFill>
                  <a:latin typeface="Calibri"/>
                  <a:cs typeface="Calibri"/>
                </a:rPr>
                <a:t>S</a:t>
              </a:r>
              <a:r>
                <a:rPr sz="1050" b="1" dirty="0">
                  <a:solidFill>
                    <a:srgbClr val="00AFEF"/>
                  </a:solidFill>
                  <a:latin typeface="Calibri"/>
                  <a:cs typeface="Calibri"/>
                </a:rPr>
                <a:t>i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80" name="object 74">
              <a:extLst>
                <a:ext uri="{FF2B5EF4-FFF2-40B4-BE49-F238E27FC236}">
                  <a16:creationId xmlns:a16="http://schemas.microsoft.com/office/drawing/2014/main" id="{4345D3D4-F41E-4135-80CD-5E7B8111005E}"/>
                </a:ext>
              </a:extLst>
            </p:cNvPr>
            <p:cNvSpPr/>
            <p:nvPr/>
          </p:nvSpPr>
          <p:spPr>
            <a:xfrm>
              <a:off x="3112007" y="1670303"/>
              <a:ext cx="1822691" cy="6095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5">
              <a:extLst>
                <a:ext uri="{FF2B5EF4-FFF2-40B4-BE49-F238E27FC236}">
                  <a16:creationId xmlns:a16="http://schemas.microsoft.com/office/drawing/2014/main" id="{DD40AFD0-49E2-458C-A4FD-525CFC81E4BE}"/>
                </a:ext>
              </a:extLst>
            </p:cNvPr>
            <p:cNvSpPr/>
            <p:nvPr/>
          </p:nvSpPr>
          <p:spPr>
            <a:xfrm>
              <a:off x="3112007" y="1629155"/>
              <a:ext cx="1426463" cy="7559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76">
              <a:extLst>
                <a:ext uri="{FF2B5EF4-FFF2-40B4-BE49-F238E27FC236}">
                  <a16:creationId xmlns:a16="http://schemas.microsoft.com/office/drawing/2014/main" id="{F8ABB023-3187-4027-9564-16D4362916BC}"/>
                </a:ext>
              </a:extLst>
            </p:cNvPr>
            <p:cNvSpPr/>
            <p:nvPr/>
          </p:nvSpPr>
          <p:spPr>
            <a:xfrm>
              <a:off x="3159251" y="1694689"/>
              <a:ext cx="1728470" cy="515620"/>
            </a:xfrm>
            <a:custGeom>
              <a:avLst/>
              <a:gdLst/>
              <a:ahLst/>
              <a:cxnLst/>
              <a:rect l="l" t="t" r="r" b="b"/>
              <a:pathLst>
                <a:path w="1728470" h="515619">
                  <a:moveTo>
                    <a:pt x="1642364" y="0"/>
                  </a:moveTo>
                  <a:lnTo>
                    <a:pt x="77617" y="389"/>
                  </a:lnTo>
                  <a:lnTo>
                    <a:pt x="38140" y="14470"/>
                  </a:lnTo>
                  <a:lnTo>
                    <a:pt x="10445" y="44780"/>
                  </a:lnTo>
                  <a:lnTo>
                    <a:pt x="0" y="85851"/>
                  </a:lnTo>
                  <a:lnTo>
                    <a:pt x="389" y="437494"/>
                  </a:lnTo>
                  <a:lnTo>
                    <a:pt x="14470" y="476971"/>
                  </a:lnTo>
                  <a:lnTo>
                    <a:pt x="44780" y="504666"/>
                  </a:lnTo>
                  <a:lnTo>
                    <a:pt x="85852" y="515111"/>
                  </a:lnTo>
                  <a:lnTo>
                    <a:pt x="1650598" y="514722"/>
                  </a:lnTo>
                  <a:lnTo>
                    <a:pt x="1690075" y="500641"/>
                  </a:lnTo>
                  <a:lnTo>
                    <a:pt x="1717770" y="470331"/>
                  </a:lnTo>
                  <a:lnTo>
                    <a:pt x="1728216" y="429259"/>
                  </a:lnTo>
                  <a:lnTo>
                    <a:pt x="1727826" y="77617"/>
                  </a:lnTo>
                  <a:lnTo>
                    <a:pt x="1713745" y="38140"/>
                  </a:lnTo>
                  <a:lnTo>
                    <a:pt x="1683435" y="10445"/>
                  </a:lnTo>
                  <a:lnTo>
                    <a:pt x="164236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77">
              <a:extLst>
                <a:ext uri="{FF2B5EF4-FFF2-40B4-BE49-F238E27FC236}">
                  <a16:creationId xmlns:a16="http://schemas.microsoft.com/office/drawing/2014/main" id="{19500B96-38B8-4B14-ABFB-762FD91185D0}"/>
                </a:ext>
              </a:extLst>
            </p:cNvPr>
            <p:cNvSpPr/>
            <p:nvPr/>
          </p:nvSpPr>
          <p:spPr>
            <a:xfrm>
              <a:off x="3159251" y="1694689"/>
              <a:ext cx="1728470" cy="515620"/>
            </a:xfrm>
            <a:custGeom>
              <a:avLst/>
              <a:gdLst/>
              <a:ahLst/>
              <a:cxnLst/>
              <a:rect l="l" t="t" r="r" b="b"/>
              <a:pathLst>
                <a:path w="1728470" h="515619">
                  <a:moveTo>
                    <a:pt x="0" y="85851"/>
                  </a:moveTo>
                  <a:lnTo>
                    <a:pt x="10445" y="44780"/>
                  </a:lnTo>
                  <a:lnTo>
                    <a:pt x="38140" y="14470"/>
                  </a:lnTo>
                  <a:lnTo>
                    <a:pt x="77617" y="389"/>
                  </a:lnTo>
                  <a:lnTo>
                    <a:pt x="1642364" y="0"/>
                  </a:lnTo>
                  <a:lnTo>
                    <a:pt x="1656913" y="1228"/>
                  </a:lnTo>
                  <a:lnTo>
                    <a:pt x="1695004" y="18030"/>
                  </a:lnTo>
                  <a:lnTo>
                    <a:pt x="1720511" y="50260"/>
                  </a:lnTo>
                  <a:lnTo>
                    <a:pt x="1728216" y="429259"/>
                  </a:lnTo>
                  <a:lnTo>
                    <a:pt x="1726987" y="443809"/>
                  </a:lnTo>
                  <a:lnTo>
                    <a:pt x="1710185" y="481900"/>
                  </a:lnTo>
                  <a:lnTo>
                    <a:pt x="1677955" y="507407"/>
                  </a:lnTo>
                  <a:lnTo>
                    <a:pt x="85852" y="515111"/>
                  </a:lnTo>
                  <a:lnTo>
                    <a:pt x="71302" y="513883"/>
                  </a:lnTo>
                  <a:lnTo>
                    <a:pt x="33211" y="497081"/>
                  </a:lnTo>
                  <a:lnTo>
                    <a:pt x="7704" y="464851"/>
                  </a:lnTo>
                  <a:lnTo>
                    <a:pt x="0" y="85851"/>
                  </a:lnTo>
                  <a:close/>
                </a:path>
              </a:pathLst>
            </a:custGeom>
            <a:ln w="9144">
              <a:solidFill>
                <a:srgbClr val="77C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78">
              <a:extLst>
                <a:ext uri="{FF2B5EF4-FFF2-40B4-BE49-F238E27FC236}">
                  <a16:creationId xmlns:a16="http://schemas.microsoft.com/office/drawing/2014/main" id="{645CF74F-0119-4205-8311-475256FC48A3}"/>
                </a:ext>
              </a:extLst>
            </p:cNvPr>
            <p:cNvSpPr txBox="1"/>
            <p:nvPr/>
          </p:nvSpPr>
          <p:spPr>
            <a:xfrm>
              <a:off x="3263812" y="1734863"/>
              <a:ext cx="1043940" cy="228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Sili</a:t>
              </a:r>
              <a:r>
                <a:rPr sz="16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c</a:t>
              </a:r>
              <a:r>
                <a:rPr sz="16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o</a:t>
              </a: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n/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Hi</a:t>
              </a: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g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h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85" name="object 79">
              <a:extLst>
                <a:ext uri="{FF2B5EF4-FFF2-40B4-BE49-F238E27FC236}">
                  <a16:creationId xmlns:a16="http://schemas.microsoft.com/office/drawing/2014/main" id="{C4E11513-FFC4-4A33-B62A-4D66C5A84B98}"/>
                </a:ext>
              </a:extLst>
            </p:cNvPr>
            <p:cNvSpPr txBox="1"/>
            <p:nvPr/>
          </p:nvSpPr>
          <p:spPr>
            <a:xfrm>
              <a:off x="3263812" y="1978701"/>
              <a:ext cx="1123315" cy="228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spc="-80" dirty="0">
                  <a:solidFill>
                    <a:srgbClr val="FFFFFF"/>
                  </a:solidFill>
                  <a:latin typeface="Calibri"/>
                  <a:cs typeface="Calibri"/>
                </a:rPr>
                <a:t>V</a:t>
              </a:r>
              <a:r>
                <a:rPr sz="16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ol</a:t>
              </a:r>
              <a:r>
                <a:rPr sz="16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6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g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600" b="1" spc="-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N</a:t>
              </a:r>
              <a:r>
                <a:rPr sz="16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MC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86" name="object 80">
              <a:extLst>
                <a:ext uri="{FF2B5EF4-FFF2-40B4-BE49-F238E27FC236}">
                  <a16:creationId xmlns:a16="http://schemas.microsoft.com/office/drawing/2014/main" id="{720119E4-74CE-4C14-B796-363F4345A8B6}"/>
                </a:ext>
              </a:extLst>
            </p:cNvPr>
            <p:cNvSpPr/>
            <p:nvPr/>
          </p:nvSpPr>
          <p:spPr>
            <a:xfrm>
              <a:off x="3148583" y="3398519"/>
              <a:ext cx="537959" cy="5821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1">
              <a:extLst>
                <a:ext uri="{FF2B5EF4-FFF2-40B4-BE49-F238E27FC236}">
                  <a16:creationId xmlns:a16="http://schemas.microsoft.com/office/drawing/2014/main" id="{11472CE0-9A2A-475C-B206-261D8D81E583}"/>
                </a:ext>
              </a:extLst>
            </p:cNvPr>
            <p:cNvSpPr/>
            <p:nvPr/>
          </p:nvSpPr>
          <p:spPr>
            <a:xfrm>
              <a:off x="3195827" y="3422903"/>
              <a:ext cx="443865" cy="487680"/>
            </a:xfrm>
            <a:custGeom>
              <a:avLst/>
              <a:gdLst/>
              <a:ahLst/>
              <a:cxnLst/>
              <a:rect l="l" t="t" r="r" b="b"/>
              <a:pathLst>
                <a:path w="443864" h="487679">
                  <a:moveTo>
                    <a:pt x="353999" y="208851"/>
                  </a:moveTo>
                  <a:lnTo>
                    <a:pt x="353999" y="278828"/>
                  </a:lnTo>
                  <a:lnTo>
                    <a:pt x="443484" y="243840"/>
                  </a:lnTo>
                  <a:lnTo>
                    <a:pt x="353999" y="208851"/>
                  </a:lnTo>
                  <a:close/>
                </a:path>
                <a:path w="443864" h="487679">
                  <a:moveTo>
                    <a:pt x="253568" y="389280"/>
                  </a:moveTo>
                  <a:lnTo>
                    <a:pt x="189915" y="389280"/>
                  </a:lnTo>
                  <a:lnTo>
                    <a:pt x="221742" y="487680"/>
                  </a:lnTo>
                  <a:lnTo>
                    <a:pt x="253568" y="389280"/>
                  </a:lnTo>
                  <a:close/>
                </a:path>
                <a:path w="443864" h="487679">
                  <a:moveTo>
                    <a:pt x="105727" y="321932"/>
                  </a:moveTo>
                  <a:lnTo>
                    <a:pt x="64947" y="416242"/>
                  </a:lnTo>
                  <a:lnTo>
                    <a:pt x="150723" y="371424"/>
                  </a:lnTo>
                  <a:lnTo>
                    <a:pt x="105727" y="321932"/>
                  </a:lnTo>
                  <a:close/>
                </a:path>
                <a:path w="443864" h="487679">
                  <a:moveTo>
                    <a:pt x="337756" y="321932"/>
                  </a:moveTo>
                  <a:lnTo>
                    <a:pt x="292760" y="371424"/>
                  </a:lnTo>
                  <a:lnTo>
                    <a:pt x="378523" y="416242"/>
                  </a:lnTo>
                  <a:lnTo>
                    <a:pt x="337756" y="321932"/>
                  </a:lnTo>
                  <a:close/>
                </a:path>
                <a:path w="443864" h="487679">
                  <a:moveTo>
                    <a:pt x="208140" y="122828"/>
                  </a:moveTo>
                  <a:lnTo>
                    <a:pt x="169818" y="136090"/>
                  </a:lnTo>
                  <a:lnTo>
                    <a:pt x="138951" y="162747"/>
                  </a:lnTo>
                  <a:lnTo>
                    <a:pt x="118361" y="199698"/>
                  </a:lnTo>
                  <a:lnTo>
                    <a:pt x="110871" y="243840"/>
                  </a:lnTo>
                  <a:lnTo>
                    <a:pt x="111054" y="250898"/>
                  </a:lnTo>
                  <a:lnTo>
                    <a:pt x="120270" y="292657"/>
                  </a:lnTo>
                  <a:lnTo>
                    <a:pt x="142010" y="327387"/>
                  </a:lnTo>
                  <a:lnTo>
                    <a:pt x="174336" y="352290"/>
                  </a:lnTo>
                  <a:lnTo>
                    <a:pt x="215311" y="364572"/>
                  </a:lnTo>
                  <a:lnTo>
                    <a:pt x="230557" y="365378"/>
                  </a:lnTo>
                  <a:lnTo>
                    <a:pt x="243504" y="363391"/>
                  </a:lnTo>
                  <a:lnTo>
                    <a:pt x="278844" y="347910"/>
                  </a:lnTo>
                  <a:lnTo>
                    <a:pt x="307030" y="319665"/>
                  </a:lnTo>
                  <a:lnTo>
                    <a:pt x="325615" y="280605"/>
                  </a:lnTo>
                  <a:lnTo>
                    <a:pt x="332152" y="232678"/>
                  </a:lnTo>
                  <a:lnTo>
                    <a:pt x="330205" y="218603"/>
                  </a:lnTo>
                  <a:lnTo>
                    <a:pt x="315760" y="180235"/>
                  </a:lnTo>
                  <a:lnTo>
                    <a:pt x="289590" y="149714"/>
                  </a:lnTo>
                  <a:lnTo>
                    <a:pt x="253210" y="129695"/>
                  </a:lnTo>
                  <a:lnTo>
                    <a:pt x="208140" y="122828"/>
                  </a:lnTo>
                  <a:close/>
                </a:path>
                <a:path w="443864" h="487679">
                  <a:moveTo>
                    <a:pt x="89484" y="208851"/>
                  </a:moveTo>
                  <a:lnTo>
                    <a:pt x="0" y="243840"/>
                  </a:lnTo>
                  <a:lnTo>
                    <a:pt x="89484" y="278828"/>
                  </a:lnTo>
                  <a:lnTo>
                    <a:pt x="89484" y="208851"/>
                  </a:lnTo>
                  <a:close/>
                </a:path>
                <a:path w="443864" h="487679">
                  <a:moveTo>
                    <a:pt x="64947" y="71412"/>
                  </a:moveTo>
                  <a:lnTo>
                    <a:pt x="105727" y="165747"/>
                  </a:lnTo>
                  <a:lnTo>
                    <a:pt x="150723" y="116255"/>
                  </a:lnTo>
                  <a:lnTo>
                    <a:pt x="64947" y="71412"/>
                  </a:lnTo>
                  <a:close/>
                </a:path>
                <a:path w="443864" h="487679">
                  <a:moveTo>
                    <a:pt x="378523" y="71412"/>
                  </a:moveTo>
                  <a:lnTo>
                    <a:pt x="292760" y="116255"/>
                  </a:lnTo>
                  <a:lnTo>
                    <a:pt x="337756" y="165747"/>
                  </a:lnTo>
                  <a:lnTo>
                    <a:pt x="378523" y="71412"/>
                  </a:lnTo>
                  <a:close/>
                </a:path>
                <a:path w="443864" h="487679">
                  <a:moveTo>
                    <a:pt x="221742" y="0"/>
                  </a:moveTo>
                  <a:lnTo>
                    <a:pt x="189915" y="98399"/>
                  </a:lnTo>
                  <a:lnTo>
                    <a:pt x="253568" y="98399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2">
              <a:extLst>
                <a:ext uri="{FF2B5EF4-FFF2-40B4-BE49-F238E27FC236}">
                  <a16:creationId xmlns:a16="http://schemas.microsoft.com/office/drawing/2014/main" id="{A1E655ED-563D-4EB3-8845-E8ED69A3FC89}"/>
                </a:ext>
              </a:extLst>
            </p:cNvPr>
            <p:cNvSpPr/>
            <p:nvPr/>
          </p:nvSpPr>
          <p:spPr>
            <a:xfrm>
              <a:off x="3549827" y="3631755"/>
              <a:ext cx="89535" cy="70485"/>
            </a:xfrm>
            <a:custGeom>
              <a:avLst/>
              <a:gdLst/>
              <a:ahLst/>
              <a:cxnLst/>
              <a:rect l="l" t="t" r="r" b="b"/>
              <a:pathLst>
                <a:path w="89535" h="70485">
                  <a:moveTo>
                    <a:pt x="89484" y="34988"/>
                  </a:moveTo>
                  <a:lnTo>
                    <a:pt x="0" y="69976"/>
                  </a:lnTo>
                  <a:lnTo>
                    <a:pt x="0" y="0"/>
                  </a:lnTo>
                  <a:lnTo>
                    <a:pt x="89484" y="34988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3">
              <a:extLst>
                <a:ext uri="{FF2B5EF4-FFF2-40B4-BE49-F238E27FC236}">
                  <a16:creationId xmlns:a16="http://schemas.microsoft.com/office/drawing/2014/main" id="{FB944C66-7058-4308-9EDC-9A0D0AF94956}"/>
                </a:ext>
              </a:extLst>
            </p:cNvPr>
            <p:cNvSpPr/>
            <p:nvPr/>
          </p:nvSpPr>
          <p:spPr>
            <a:xfrm>
              <a:off x="3488588" y="3494316"/>
              <a:ext cx="86360" cy="94615"/>
            </a:xfrm>
            <a:custGeom>
              <a:avLst/>
              <a:gdLst/>
              <a:ahLst/>
              <a:cxnLst/>
              <a:rect l="l" t="t" r="r" b="b"/>
              <a:pathLst>
                <a:path w="86360" h="94614">
                  <a:moveTo>
                    <a:pt x="85763" y="0"/>
                  </a:moveTo>
                  <a:lnTo>
                    <a:pt x="44996" y="94335"/>
                  </a:lnTo>
                  <a:lnTo>
                    <a:pt x="0" y="44843"/>
                  </a:lnTo>
                  <a:lnTo>
                    <a:pt x="85763" y="0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4">
              <a:extLst>
                <a:ext uri="{FF2B5EF4-FFF2-40B4-BE49-F238E27FC236}">
                  <a16:creationId xmlns:a16="http://schemas.microsoft.com/office/drawing/2014/main" id="{3CE5A9C0-FF6A-4C57-9703-BEBD1D422B8B}"/>
                </a:ext>
              </a:extLst>
            </p:cNvPr>
            <p:cNvSpPr/>
            <p:nvPr/>
          </p:nvSpPr>
          <p:spPr>
            <a:xfrm>
              <a:off x="3385743" y="3422903"/>
              <a:ext cx="64135" cy="98425"/>
            </a:xfrm>
            <a:custGeom>
              <a:avLst/>
              <a:gdLst/>
              <a:ahLst/>
              <a:cxnLst/>
              <a:rect l="l" t="t" r="r" b="b"/>
              <a:pathLst>
                <a:path w="64135" h="98425">
                  <a:moveTo>
                    <a:pt x="31826" y="0"/>
                  </a:moveTo>
                  <a:lnTo>
                    <a:pt x="63652" y="98399"/>
                  </a:lnTo>
                  <a:lnTo>
                    <a:pt x="0" y="98399"/>
                  </a:lnTo>
                  <a:lnTo>
                    <a:pt x="31826" y="0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5">
              <a:extLst>
                <a:ext uri="{FF2B5EF4-FFF2-40B4-BE49-F238E27FC236}">
                  <a16:creationId xmlns:a16="http://schemas.microsoft.com/office/drawing/2014/main" id="{F286C728-7D72-43DD-B9D0-106379387CDD}"/>
                </a:ext>
              </a:extLst>
            </p:cNvPr>
            <p:cNvSpPr/>
            <p:nvPr/>
          </p:nvSpPr>
          <p:spPr>
            <a:xfrm>
              <a:off x="3260775" y="3494316"/>
              <a:ext cx="86360" cy="94615"/>
            </a:xfrm>
            <a:custGeom>
              <a:avLst/>
              <a:gdLst/>
              <a:ahLst/>
              <a:cxnLst/>
              <a:rect l="l" t="t" r="r" b="b"/>
              <a:pathLst>
                <a:path w="86360" h="94614">
                  <a:moveTo>
                    <a:pt x="0" y="0"/>
                  </a:moveTo>
                  <a:lnTo>
                    <a:pt x="85775" y="44843"/>
                  </a:lnTo>
                  <a:lnTo>
                    <a:pt x="40779" y="9433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86">
              <a:extLst>
                <a:ext uri="{FF2B5EF4-FFF2-40B4-BE49-F238E27FC236}">
                  <a16:creationId xmlns:a16="http://schemas.microsoft.com/office/drawing/2014/main" id="{0123B543-9692-4DB7-977C-45D7E299D1FE}"/>
                </a:ext>
              </a:extLst>
            </p:cNvPr>
            <p:cNvSpPr/>
            <p:nvPr/>
          </p:nvSpPr>
          <p:spPr>
            <a:xfrm>
              <a:off x="3195827" y="3631755"/>
              <a:ext cx="89535" cy="70485"/>
            </a:xfrm>
            <a:custGeom>
              <a:avLst/>
              <a:gdLst/>
              <a:ahLst/>
              <a:cxnLst/>
              <a:rect l="l" t="t" r="r" b="b"/>
              <a:pathLst>
                <a:path w="89535" h="70485">
                  <a:moveTo>
                    <a:pt x="0" y="34988"/>
                  </a:moveTo>
                  <a:lnTo>
                    <a:pt x="89484" y="0"/>
                  </a:lnTo>
                  <a:lnTo>
                    <a:pt x="89484" y="69976"/>
                  </a:lnTo>
                  <a:lnTo>
                    <a:pt x="0" y="34988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87">
              <a:extLst>
                <a:ext uri="{FF2B5EF4-FFF2-40B4-BE49-F238E27FC236}">
                  <a16:creationId xmlns:a16="http://schemas.microsoft.com/office/drawing/2014/main" id="{2B13D80A-4C03-431A-A555-47B99F0024CD}"/>
                </a:ext>
              </a:extLst>
            </p:cNvPr>
            <p:cNvSpPr/>
            <p:nvPr/>
          </p:nvSpPr>
          <p:spPr>
            <a:xfrm>
              <a:off x="3260775" y="3744836"/>
              <a:ext cx="86360" cy="94615"/>
            </a:xfrm>
            <a:custGeom>
              <a:avLst/>
              <a:gdLst/>
              <a:ahLst/>
              <a:cxnLst/>
              <a:rect l="l" t="t" r="r" b="b"/>
              <a:pathLst>
                <a:path w="86360" h="94614">
                  <a:moveTo>
                    <a:pt x="0" y="94310"/>
                  </a:moveTo>
                  <a:lnTo>
                    <a:pt x="40779" y="0"/>
                  </a:lnTo>
                  <a:lnTo>
                    <a:pt x="85775" y="49491"/>
                  </a:lnTo>
                  <a:lnTo>
                    <a:pt x="0" y="94310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88">
              <a:extLst>
                <a:ext uri="{FF2B5EF4-FFF2-40B4-BE49-F238E27FC236}">
                  <a16:creationId xmlns:a16="http://schemas.microsoft.com/office/drawing/2014/main" id="{E3300EE7-1099-46FC-86D8-8E1F6FADC988}"/>
                </a:ext>
              </a:extLst>
            </p:cNvPr>
            <p:cNvSpPr/>
            <p:nvPr/>
          </p:nvSpPr>
          <p:spPr>
            <a:xfrm>
              <a:off x="3385743" y="3812184"/>
              <a:ext cx="64135" cy="98425"/>
            </a:xfrm>
            <a:custGeom>
              <a:avLst/>
              <a:gdLst/>
              <a:ahLst/>
              <a:cxnLst/>
              <a:rect l="l" t="t" r="r" b="b"/>
              <a:pathLst>
                <a:path w="64135" h="98425">
                  <a:moveTo>
                    <a:pt x="31826" y="98399"/>
                  </a:moveTo>
                  <a:lnTo>
                    <a:pt x="0" y="0"/>
                  </a:lnTo>
                  <a:lnTo>
                    <a:pt x="63652" y="0"/>
                  </a:lnTo>
                  <a:lnTo>
                    <a:pt x="31826" y="98399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89">
              <a:extLst>
                <a:ext uri="{FF2B5EF4-FFF2-40B4-BE49-F238E27FC236}">
                  <a16:creationId xmlns:a16="http://schemas.microsoft.com/office/drawing/2014/main" id="{52CD6A52-2877-4AFE-B1A8-AF4F36A83F90}"/>
                </a:ext>
              </a:extLst>
            </p:cNvPr>
            <p:cNvSpPr/>
            <p:nvPr/>
          </p:nvSpPr>
          <p:spPr>
            <a:xfrm>
              <a:off x="3488588" y="3744836"/>
              <a:ext cx="86360" cy="94615"/>
            </a:xfrm>
            <a:custGeom>
              <a:avLst/>
              <a:gdLst/>
              <a:ahLst/>
              <a:cxnLst/>
              <a:rect l="l" t="t" r="r" b="b"/>
              <a:pathLst>
                <a:path w="86360" h="94614">
                  <a:moveTo>
                    <a:pt x="85763" y="94310"/>
                  </a:moveTo>
                  <a:lnTo>
                    <a:pt x="0" y="49491"/>
                  </a:lnTo>
                  <a:lnTo>
                    <a:pt x="44996" y="0"/>
                  </a:lnTo>
                  <a:lnTo>
                    <a:pt x="85763" y="94310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0">
              <a:extLst>
                <a:ext uri="{FF2B5EF4-FFF2-40B4-BE49-F238E27FC236}">
                  <a16:creationId xmlns:a16="http://schemas.microsoft.com/office/drawing/2014/main" id="{A61AB7F8-B699-4E7F-87C6-A843469A0FE0}"/>
                </a:ext>
              </a:extLst>
            </p:cNvPr>
            <p:cNvSpPr/>
            <p:nvPr/>
          </p:nvSpPr>
          <p:spPr>
            <a:xfrm>
              <a:off x="3306698" y="3545732"/>
              <a:ext cx="221615" cy="242570"/>
            </a:xfrm>
            <a:custGeom>
              <a:avLst/>
              <a:gdLst/>
              <a:ahLst/>
              <a:cxnLst/>
              <a:rect l="l" t="t" r="r" b="b"/>
              <a:pathLst>
                <a:path w="221614" h="242570">
                  <a:moveTo>
                    <a:pt x="0" y="121011"/>
                  </a:moveTo>
                  <a:lnTo>
                    <a:pt x="7490" y="76869"/>
                  </a:lnTo>
                  <a:lnTo>
                    <a:pt x="28080" y="39919"/>
                  </a:lnTo>
                  <a:lnTo>
                    <a:pt x="58947" y="13262"/>
                  </a:lnTo>
                  <a:lnTo>
                    <a:pt x="97269" y="0"/>
                  </a:lnTo>
                  <a:lnTo>
                    <a:pt x="113165" y="663"/>
                  </a:lnTo>
                  <a:lnTo>
                    <a:pt x="155506" y="12209"/>
                  </a:lnTo>
                  <a:lnTo>
                    <a:pt x="188651" y="36024"/>
                  </a:lnTo>
                  <a:lnTo>
                    <a:pt x="211082" y="69455"/>
                  </a:lnTo>
                  <a:lnTo>
                    <a:pt x="221281" y="109850"/>
                  </a:lnTo>
                  <a:lnTo>
                    <a:pt x="220592" y="126690"/>
                  </a:lnTo>
                  <a:lnTo>
                    <a:pt x="209767" y="171878"/>
                  </a:lnTo>
                  <a:lnTo>
                    <a:pt x="187710" y="207549"/>
                  </a:lnTo>
                  <a:lnTo>
                    <a:pt x="156867" y="231756"/>
                  </a:lnTo>
                  <a:lnTo>
                    <a:pt x="119686" y="242550"/>
                  </a:lnTo>
                  <a:lnTo>
                    <a:pt x="104440" y="241744"/>
                  </a:lnTo>
                  <a:lnTo>
                    <a:pt x="63465" y="229462"/>
                  </a:lnTo>
                  <a:lnTo>
                    <a:pt x="31139" y="204558"/>
                  </a:lnTo>
                  <a:lnTo>
                    <a:pt x="9399" y="169829"/>
                  </a:lnTo>
                  <a:lnTo>
                    <a:pt x="183" y="128070"/>
                  </a:lnTo>
                  <a:lnTo>
                    <a:pt x="0" y="121011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1">
              <a:extLst>
                <a:ext uri="{FF2B5EF4-FFF2-40B4-BE49-F238E27FC236}">
                  <a16:creationId xmlns:a16="http://schemas.microsoft.com/office/drawing/2014/main" id="{6871F370-5DF0-4C41-958E-CCBAEC321960}"/>
                </a:ext>
              </a:extLst>
            </p:cNvPr>
            <p:cNvSpPr/>
            <p:nvPr/>
          </p:nvSpPr>
          <p:spPr>
            <a:xfrm>
              <a:off x="3414521" y="3688841"/>
              <a:ext cx="3058795" cy="1210310"/>
            </a:xfrm>
            <a:custGeom>
              <a:avLst/>
              <a:gdLst/>
              <a:ahLst/>
              <a:cxnLst/>
              <a:rect l="l" t="t" r="r" b="b"/>
              <a:pathLst>
                <a:path w="3058795" h="1210310">
                  <a:moveTo>
                    <a:pt x="0" y="0"/>
                  </a:moveTo>
                  <a:lnTo>
                    <a:pt x="30141" y="33490"/>
                  </a:lnTo>
                  <a:lnTo>
                    <a:pt x="61090" y="65970"/>
                  </a:lnTo>
                  <a:lnTo>
                    <a:pt x="92796" y="97487"/>
                  </a:lnTo>
                  <a:lnTo>
                    <a:pt x="125207" y="128085"/>
                  </a:lnTo>
                  <a:lnTo>
                    <a:pt x="158273" y="157811"/>
                  </a:lnTo>
                  <a:lnTo>
                    <a:pt x="191942" y="186709"/>
                  </a:lnTo>
                  <a:lnTo>
                    <a:pt x="226163" y="214826"/>
                  </a:lnTo>
                  <a:lnTo>
                    <a:pt x="260884" y="242206"/>
                  </a:lnTo>
                  <a:lnTo>
                    <a:pt x="296055" y="268896"/>
                  </a:lnTo>
                  <a:lnTo>
                    <a:pt x="331623" y="294941"/>
                  </a:lnTo>
                  <a:lnTo>
                    <a:pt x="367539" y="320386"/>
                  </a:lnTo>
                  <a:lnTo>
                    <a:pt x="403750" y="345278"/>
                  </a:lnTo>
                  <a:lnTo>
                    <a:pt x="440205" y="369661"/>
                  </a:lnTo>
                  <a:lnTo>
                    <a:pt x="476854" y="393581"/>
                  </a:lnTo>
                  <a:lnTo>
                    <a:pt x="513644" y="417084"/>
                  </a:lnTo>
                  <a:lnTo>
                    <a:pt x="550525" y="440215"/>
                  </a:lnTo>
                  <a:lnTo>
                    <a:pt x="587445" y="463020"/>
                  </a:lnTo>
                  <a:lnTo>
                    <a:pt x="624353" y="485544"/>
                  </a:lnTo>
                  <a:lnTo>
                    <a:pt x="661198" y="507833"/>
                  </a:lnTo>
                  <a:lnTo>
                    <a:pt x="697928" y="529932"/>
                  </a:lnTo>
                  <a:lnTo>
                    <a:pt x="734888" y="551696"/>
                  </a:lnTo>
                  <a:lnTo>
                    <a:pt x="772410" y="572958"/>
                  </a:lnTo>
                  <a:lnTo>
                    <a:pt x="810427" y="593727"/>
                  </a:lnTo>
                  <a:lnTo>
                    <a:pt x="848869" y="614013"/>
                  </a:lnTo>
                  <a:lnTo>
                    <a:pt x="887669" y="633826"/>
                  </a:lnTo>
                  <a:lnTo>
                    <a:pt x="926759" y="653175"/>
                  </a:lnTo>
                  <a:lnTo>
                    <a:pt x="966071" y="672070"/>
                  </a:lnTo>
                  <a:lnTo>
                    <a:pt x="1005535" y="690520"/>
                  </a:lnTo>
                  <a:lnTo>
                    <a:pt x="1045085" y="708535"/>
                  </a:lnTo>
                  <a:lnTo>
                    <a:pt x="1084651" y="726125"/>
                  </a:lnTo>
                  <a:lnTo>
                    <a:pt x="1124166" y="743299"/>
                  </a:lnTo>
                  <a:lnTo>
                    <a:pt x="1163562" y="760067"/>
                  </a:lnTo>
                  <a:lnTo>
                    <a:pt x="1202769" y="776438"/>
                  </a:lnTo>
                  <a:lnTo>
                    <a:pt x="1241721" y="792422"/>
                  </a:lnTo>
                  <a:lnTo>
                    <a:pt x="1280349" y="808028"/>
                  </a:lnTo>
                  <a:lnTo>
                    <a:pt x="1318585" y="823266"/>
                  </a:lnTo>
                  <a:lnTo>
                    <a:pt x="1356360" y="838146"/>
                  </a:lnTo>
                  <a:lnTo>
                    <a:pt x="1393606" y="852677"/>
                  </a:lnTo>
                  <a:lnTo>
                    <a:pt x="1430255" y="866869"/>
                  </a:lnTo>
                  <a:lnTo>
                    <a:pt x="1466240" y="880732"/>
                  </a:lnTo>
                  <a:lnTo>
                    <a:pt x="1535069" y="906459"/>
                  </a:lnTo>
                  <a:lnTo>
                    <a:pt x="1599870" y="929233"/>
                  </a:lnTo>
                  <a:lnTo>
                    <a:pt x="1661893" y="949662"/>
                  </a:lnTo>
                  <a:lnTo>
                    <a:pt x="1722384" y="968353"/>
                  </a:lnTo>
                  <a:lnTo>
                    <a:pt x="1782592" y="985912"/>
                  </a:lnTo>
                  <a:lnTo>
                    <a:pt x="1843765" y="1002946"/>
                  </a:lnTo>
                  <a:lnTo>
                    <a:pt x="1907152" y="1020063"/>
                  </a:lnTo>
                  <a:lnTo>
                    <a:pt x="1974000" y="1037868"/>
                  </a:lnTo>
                  <a:lnTo>
                    <a:pt x="2009112" y="1047219"/>
                  </a:lnTo>
                  <a:lnTo>
                    <a:pt x="2045557" y="1056970"/>
                  </a:lnTo>
                  <a:lnTo>
                    <a:pt x="2083491" y="1067197"/>
                  </a:lnTo>
                  <a:lnTo>
                    <a:pt x="2123071" y="1077975"/>
                  </a:lnTo>
                  <a:lnTo>
                    <a:pt x="2148506" y="1084622"/>
                  </a:lnTo>
                  <a:lnTo>
                    <a:pt x="2221974" y="1099527"/>
                  </a:lnTo>
                  <a:lnTo>
                    <a:pt x="2268140" y="1107594"/>
                  </a:lnTo>
                  <a:lnTo>
                    <a:pt x="2319352" y="1115944"/>
                  </a:lnTo>
                  <a:lnTo>
                    <a:pt x="2374676" y="1124480"/>
                  </a:lnTo>
                  <a:lnTo>
                    <a:pt x="2433179" y="1133107"/>
                  </a:lnTo>
                  <a:lnTo>
                    <a:pt x="2493929" y="1141730"/>
                  </a:lnTo>
                  <a:lnTo>
                    <a:pt x="2555994" y="1150252"/>
                  </a:lnTo>
                  <a:lnTo>
                    <a:pt x="2618439" y="1158579"/>
                  </a:lnTo>
                  <a:lnTo>
                    <a:pt x="2680334" y="1166615"/>
                  </a:lnTo>
                  <a:lnTo>
                    <a:pt x="2740744" y="1174264"/>
                  </a:lnTo>
                  <a:lnTo>
                    <a:pt x="2798737" y="1181430"/>
                  </a:lnTo>
                  <a:lnTo>
                    <a:pt x="2853381" y="1188018"/>
                  </a:lnTo>
                  <a:lnTo>
                    <a:pt x="2903742" y="1193933"/>
                  </a:lnTo>
                  <a:lnTo>
                    <a:pt x="2948888" y="1199078"/>
                  </a:lnTo>
                  <a:lnTo>
                    <a:pt x="2987887" y="1203359"/>
                  </a:lnTo>
                  <a:lnTo>
                    <a:pt x="3043709" y="1208943"/>
                  </a:lnTo>
                  <a:lnTo>
                    <a:pt x="3058668" y="1210055"/>
                  </a:lnTo>
                </a:path>
              </a:pathLst>
            </a:custGeom>
            <a:ln w="32004">
              <a:solidFill>
                <a:srgbClr val="00AFE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2">
              <a:extLst>
                <a:ext uri="{FF2B5EF4-FFF2-40B4-BE49-F238E27FC236}">
                  <a16:creationId xmlns:a16="http://schemas.microsoft.com/office/drawing/2014/main" id="{92F51F3C-8DE4-420C-B25D-6A36B762F1AE}"/>
                </a:ext>
              </a:extLst>
            </p:cNvPr>
            <p:cNvSpPr txBox="1"/>
            <p:nvPr/>
          </p:nvSpPr>
          <p:spPr>
            <a:xfrm>
              <a:off x="5682527" y="4911585"/>
              <a:ext cx="840105" cy="1524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b="1" spc="-10" dirty="0">
                  <a:solidFill>
                    <a:srgbClr val="50555C"/>
                  </a:solidFill>
                  <a:latin typeface="Calibri"/>
                  <a:cs typeface="Calibri"/>
                </a:rPr>
                <a:t>4.</a:t>
              </a:r>
              <a:r>
                <a:rPr sz="1000" b="1" spc="-5" dirty="0">
                  <a:solidFill>
                    <a:srgbClr val="50555C"/>
                  </a:solidFill>
                  <a:latin typeface="Calibri"/>
                  <a:cs typeface="Calibri"/>
                </a:rPr>
                <a:t>7</a:t>
              </a:r>
              <a:r>
                <a:rPr sz="1000" b="1" spc="10" dirty="0">
                  <a:solidFill>
                    <a:srgbClr val="50555C"/>
                  </a:solidFill>
                  <a:latin typeface="Calibri"/>
                  <a:cs typeface="Calibri"/>
                </a:rPr>
                <a:t> </a:t>
              </a:r>
              <a:r>
                <a:rPr sz="1000" b="1" spc="-15" dirty="0">
                  <a:solidFill>
                    <a:srgbClr val="50555C"/>
                  </a:solidFill>
                  <a:latin typeface="Calibri"/>
                  <a:cs typeface="Calibri"/>
                </a:rPr>
                <a:t>V</a:t>
              </a:r>
              <a:r>
                <a:rPr sz="1000" b="1" spc="-10" dirty="0">
                  <a:solidFill>
                    <a:srgbClr val="50555C"/>
                  </a:solidFill>
                  <a:latin typeface="Calibri"/>
                  <a:cs typeface="Calibri"/>
                </a:rPr>
                <a:t>ol</a:t>
              </a:r>
              <a:r>
                <a:rPr sz="1000" b="1" spc="-5" dirty="0">
                  <a:solidFill>
                    <a:srgbClr val="50555C"/>
                  </a:solidFill>
                  <a:latin typeface="Calibri"/>
                  <a:cs typeface="Calibri"/>
                </a:rPr>
                <a:t>t,</a:t>
              </a:r>
              <a:r>
                <a:rPr sz="1000" b="1" spc="5" dirty="0">
                  <a:solidFill>
                    <a:srgbClr val="50555C"/>
                  </a:solidFill>
                  <a:latin typeface="Calibri"/>
                  <a:cs typeface="Calibri"/>
                </a:rPr>
                <a:t> </a:t>
              </a:r>
              <a:r>
                <a:rPr sz="1000" b="1" spc="-10" dirty="0">
                  <a:solidFill>
                    <a:srgbClr val="50555C"/>
                  </a:solidFill>
                  <a:latin typeface="Calibri"/>
                  <a:cs typeface="Calibri"/>
                </a:rPr>
                <a:t>30%</a:t>
              </a:r>
              <a:r>
                <a:rPr sz="1000" b="1" spc="20" dirty="0">
                  <a:solidFill>
                    <a:srgbClr val="50555C"/>
                  </a:solidFill>
                  <a:latin typeface="Calibri"/>
                  <a:cs typeface="Calibri"/>
                </a:rPr>
                <a:t> </a:t>
              </a:r>
              <a:r>
                <a:rPr sz="1000" b="1" spc="-10" dirty="0">
                  <a:solidFill>
                    <a:srgbClr val="50555C"/>
                  </a:solidFill>
                  <a:latin typeface="Calibri"/>
                  <a:cs typeface="Calibri"/>
                </a:rPr>
                <a:t>S</a:t>
              </a:r>
              <a:r>
                <a:rPr sz="1000" b="1" spc="-5" dirty="0">
                  <a:solidFill>
                    <a:srgbClr val="50555C"/>
                  </a:solidFill>
                  <a:latin typeface="Calibri"/>
                  <a:cs typeface="Calibri"/>
                </a:rPr>
                <a:t>i</a:t>
              </a:r>
              <a:endParaRPr sz="1000">
                <a:latin typeface="Calibri"/>
                <a:cs typeface="Calibri"/>
              </a:endParaRPr>
            </a:p>
          </p:txBody>
        </p:sp>
        <p:sp>
          <p:nvSpPr>
            <p:cNvPr id="99" name="object 93">
              <a:extLst>
                <a:ext uri="{FF2B5EF4-FFF2-40B4-BE49-F238E27FC236}">
                  <a16:creationId xmlns:a16="http://schemas.microsoft.com/office/drawing/2014/main" id="{7BC44CEF-A274-461F-9190-413822639742}"/>
                </a:ext>
              </a:extLst>
            </p:cNvPr>
            <p:cNvSpPr txBox="1"/>
            <p:nvPr/>
          </p:nvSpPr>
          <p:spPr>
            <a:xfrm>
              <a:off x="7047585" y="5630081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2028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100" name="object 94">
              <a:extLst>
                <a:ext uri="{FF2B5EF4-FFF2-40B4-BE49-F238E27FC236}">
                  <a16:creationId xmlns:a16="http://schemas.microsoft.com/office/drawing/2014/main" id="{8B29375C-E62F-4793-BC6D-8DB6208D2070}"/>
                </a:ext>
              </a:extLst>
            </p:cNvPr>
            <p:cNvSpPr txBox="1"/>
            <p:nvPr/>
          </p:nvSpPr>
          <p:spPr>
            <a:xfrm>
              <a:off x="7660081" y="5630081"/>
              <a:ext cx="33655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10" dirty="0">
                  <a:latin typeface="Calibri"/>
                  <a:cs typeface="Calibri"/>
                </a:rPr>
                <a:t>2030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101" name="object 95">
              <a:extLst>
                <a:ext uri="{FF2B5EF4-FFF2-40B4-BE49-F238E27FC236}">
                  <a16:creationId xmlns:a16="http://schemas.microsoft.com/office/drawing/2014/main" id="{410A85A7-E905-4098-B73C-E87778A88AAB}"/>
                </a:ext>
              </a:extLst>
            </p:cNvPr>
            <p:cNvSpPr/>
            <p:nvPr/>
          </p:nvSpPr>
          <p:spPr>
            <a:xfrm>
              <a:off x="6908292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96">
              <a:extLst>
                <a:ext uri="{FF2B5EF4-FFF2-40B4-BE49-F238E27FC236}">
                  <a16:creationId xmlns:a16="http://schemas.microsoft.com/office/drawing/2014/main" id="{E030C03A-4104-4F98-9F6D-0F6CAEA45EF7}"/>
                </a:ext>
              </a:extLst>
            </p:cNvPr>
            <p:cNvSpPr/>
            <p:nvPr/>
          </p:nvSpPr>
          <p:spPr>
            <a:xfrm>
              <a:off x="7210043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97">
              <a:extLst>
                <a:ext uri="{FF2B5EF4-FFF2-40B4-BE49-F238E27FC236}">
                  <a16:creationId xmlns:a16="http://schemas.microsoft.com/office/drawing/2014/main" id="{FE024952-33BE-492C-85F7-7A4718F3A558}"/>
                </a:ext>
              </a:extLst>
            </p:cNvPr>
            <p:cNvSpPr/>
            <p:nvPr/>
          </p:nvSpPr>
          <p:spPr>
            <a:xfrm>
              <a:off x="7519416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98">
              <a:extLst>
                <a:ext uri="{FF2B5EF4-FFF2-40B4-BE49-F238E27FC236}">
                  <a16:creationId xmlns:a16="http://schemas.microsoft.com/office/drawing/2014/main" id="{3C2B5C4E-F710-463E-8CE6-1CC693D0DA73}"/>
                </a:ext>
              </a:extLst>
            </p:cNvPr>
            <p:cNvSpPr/>
            <p:nvPr/>
          </p:nvSpPr>
          <p:spPr>
            <a:xfrm>
              <a:off x="7828788" y="5526023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2727"/>
                  </a:lnTo>
                </a:path>
              </a:pathLst>
            </a:custGeom>
            <a:ln w="6096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99">
              <a:extLst>
                <a:ext uri="{FF2B5EF4-FFF2-40B4-BE49-F238E27FC236}">
                  <a16:creationId xmlns:a16="http://schemas.microsoft.com/office/drawing/2014/main" id="{FA62CFE3-E1E7-4ED4-B607-619D8345F46C}"/>
                </a:ext>
              </a:extLst>
            </p:cNvPr>
            <p:cNvSpPr/>
            <p:nvPr/>
          </p:nvSpPr>
          <p:spPr>
            <a:xfrm>
              <a:off x="4008120" y="2264664"/>
              <a:ext cx="1763255" cy="6019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0">
              <a:extLst>
                <a:ext uri="{FF2B5EF4-FFF2-40B4-BE49-F238E27FC236}">
                  <a16:creationId xmlns:a16="http://schemas.microsoft.com/office/drawing/2014/main" id="{2242A396-798A-4256-B371-C68DCFC75F90}"/>
                </a:ext>
              </a:extLst>
            </p:cNvPr>
            <p:cNvSpPr/>
            <p:nvPr/>
          </p:nvSpPr>
          <p:spPr>
            <a:xfrm>
              <a:off x="4006596" y="2218944"/>
              <a:ext cx="1798319" cy="7559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1">
              <a:extLst>
                <a:ext uri="{FF2B5EF4-FFF2-40B4-BE49-F238E27FC236}">
                  <a16:creationId xmlns:a16="http://schemas.microsoft.com/office/drawing/2014/main" id="{57BD71F1-A6AF-453E-8AAC-8660722F9548}"/>
                </a:ext>
              </a:extLst>
            </p:cNvPr>
            <p:cNvSpPr/>
            <p:nvPr/>
          </p:nvSpPr>
          <p:spPr>
            <a:xfrm>
              <a:off x="4055364" y="2289049"/>
              <a:ext cx="1668780" cy="508000"/>
            </a:xfrm>
            <a:custGeom>
              <a:avLst/>
              <a:gdLst/>
              <a:ahLst/>
              <a:cxnLst/>
              <a:rect l="l" t="t" r="r" b="b"/>
              <a:pathLst>
                <a:path w="1668779" h="508000">
                  <a:moveTo>
                    <a:pt x="1584198" y="0"/>
                  </a:moveTo>
                  <a:lnTo>
                    <a:pt x="78408" y="221"/>
                  </a:lnTo>
                  <a:lnTo>
                    <a:pt x="38600" y="13579"/>
                  </a:lnTo>
                  <a:lnTo>
                    <a:pt x="10588" y="43576"/>
                  </a:lnTo>
                  <a:lnTo>
                    <a:pt x="0" y="84582"/>
                  </a:lnTo>
                  <a:lnTo>
                    <a:pt x="221" y="429083"/>
                  </a:lnTo>
                  <a:lnTo>
                    <a:pt x="13579" y="468891"/>
                  </a:lnTo>
                  <a:lnTo>
                    <a:pt x="43576" y="496903"/>
                  </a:lnTo>
                  <a:lnTo>
                    <a:pt x="84582" y="507492"/>
                  </a:lnTo>
                  <a:lnTo>
                    <a:pt x="1590371" y="507270"/>
                  </a:lnTo>
                  <a:lnTo>
                    <a:pt x="1630179" y="493912"/>
                  </a:lnTo>
                  <a:lnTo>
                    <a:pt x="1658191" y="463915"/>
                  </a:lnTo>
                  <a:lnTo>
                    <a:pt x="1668780" y="422910"/>
                  </a:lnTo>
                  <a:lnTo>
                    <a:pt x="1668558" y="78408"/>
                  </a:lnTo>
                  <a:lnTo>
                    <a:pt x="1655200" y="38600"/>
                  </a:lnTo>
                  <a:lnTo>
                    <a:pt x="1625203" y="10588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2">
              <a:extLst>
                <a:ext uri="{FF2B5EF4-FFF2-40B4-BE49-F238E27FC236}">
                  <a16:creationId xmlns:a16="http://schemas.microsoft.com/office/drawing/2014/main" id="{0835A298-1A47-4E99-BC4F-70E43B9D11E0}"/>
                </a:ext>
              </a:extLst>
            </p:cNvPr>
            <p:cNvSpPr/>
            <p:nvPr/>
          </p:nvSpPr>
          <p:spPr>
            <a:xfrm>
              <a:off x="4055364" y="2289049"/>
              <a:ext cx="1668780" cy="508000"/>
            </a:xfrm>
            <a:custGeom>
              <a:avLst/>
              <a:gdLst/>
              <a:ahLst/>
              <a:cxnLst/>
              <a:rect l="l" t="t" r="r" b="b"/>
              <a:pathLst>
                <a:path w="1668779" h="508000">
                  <a:moveTo>
                    <a:pt x="0" y="84582"/>
                  </a:moveTo>
                  <a:lnTo>
                    <a:pt x="10588" y="43576"/>
                  </a:lnTo>
                  <a:lnTo>
                    <a:pt x="38600" y="13579"/>
                  </a:lnTo>
                  <a:lnTo>
                    <a:pt x="78408" y="221"/>
                  </a:lnTo>
                  <a:lnTo>
                    <a:pt x="1584198" y="0"/>
                  </a:lnTo>
                  <a:lnTo>
                    <a:pt x="1598742" y="1245"/>
                  </a:lnTo>
                  <a:lnTo>
                    <a:pt x="1636703" y="18267"/>
                  </a:lnTo>
                  <a:lnTo>
                    <a:pt x="1661779" y="50837"/>
                  </a:lnTo>
                  <a:lnTo>
                    <a:pt x="1668780" y="422910"/>
                  </a:lnTo>
                  <a:lnTo>
                    <a:pt x="1667534" y="437454"/>
                  </a:lnTo>
                  <a:lnTo>
                    <a:pt x="1650512" y="475415"/>
                  </a:lnTo>
                  <a:lnTo>
                    <a:pt x="1617942" y="500491"/>
                  </a:lnTo>
                  <a:lnTo>
                    <a:pt x="84582" y="507492"/>
                  </a:lnTo>
                  <a:lnTo>
                    <a:pt x="70037" y="506246"/>
                  </a:lnTo>
                  <a:lnTo>
                    <a:pt x="32076" y="489224"/>
                  </a:lnTo>
                  <a:lnTo>
                    <a:pt x="7000" y="456654"/>
                  </a:lnTo>
                  <a:lnTo>
                    <a:pt x="0" y="84582"/>
                  </a:lnTo>
                  <a:close/>
                </a:path>
              </a:pathLst>
            </a:custGeom>
            <a:ln w="9144">
              <a:solidFill>
                <a:srgbClr val="77C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3">
              <a:extLst>
                <a:ext uri="{FF2B5EF4-FFF2-40B4-BE49-F238E27FC236}">
                  <a16:creationId xmlns:a16="http://schemas.microsoft.com/office/drawing/2014/main" id="{11D81B49-DCB6-4E7D-B3F0-0CD887A2F4D5}"/>
                </a:ext>
              </a:extLst>
            </p:cNvPr>
            <p:cNvSpPr txBox="1"/>
            <p:nvPr/>
          </p:nvSpPr>
          <p:spPr>
            <a:xfrm>
              <a:off x="4158593" y="2324859"/>
              <a:ext cx="1447800" cy="4724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L</a:t>
              </a:r>
              <a:r>
                <a:rPr sz="16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i</a:t>
              </a: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th</a:t>
              </a:r>
              <a:r>
                <a:rPr sz="16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i</a:t>
              </a:r>
              <a:r>
                <a:rPr sz="16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um</a:t>
              </a:r>
              <a:r>
                <a:rPr sz="16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sz="16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M</a:t>
              </a:r>
              <a:r>
                <a:rPr sz="16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et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al </a:t>
              </a:r>
              <a:r>
                <a:rPr sz="16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o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6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L</a:t>
              </a:r>
              <a:r>
                <a:rPr sz="16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i</a:t>
              </a: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th</a:t>
              </a:r>
              <a:r>
                <a:rPr sz="16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i</a:t>
              </a: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um/</a:t>
              </a:r>
              <a:r>
                <a:rPr sz="16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S</a:t>
              </a: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u</a:t>
              </a:r>
              <a:r>
                <a:rPr sz="16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l</a:t>
              </a:r>
              <a:r>
                <a:rPr sz="16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fur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110" name="object 104">
              <a:extLst>
                <a:ext uri="{FF2B5EF4-FFF2-40B4-BE49-F238E27FC236}">
                  <a16:creationId xmlns:a16="http://schemas.microsoft.com/office/drawing/2014/main" id="{5E6343F5-247C-4CF8-9336-56D1773C0C61}"/>
                </a:ext>
              </a:extLst>
            </p:cNvPr>
            <p:cNvSpPr txBox="1"/>
            <p:nvPr/>
          </p:nvSpPr>
          <p:spPr>
            <a:xfrm>
              <a:off x="3655859" y="2896189"/>
              <a:ext cx="901065" cy="2768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5</a:t>
              </a:r>
              <a:r>
                <a:rPr sz="900" b="1" dirty="0">
                  <a:solidFill>
                    <a:srgbClr val="FF0000"/>
                  </a:solidFill>
                  <a:latin typeface="Calibri"/>
                  <a:cs typeface="Calibri"/>
                </a:rPr>
                <a:t>x</a:t>
              </a:r>
              <a:r>
                <a:rPr sz="9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900" b="1" dirty="0">
                  <a:solidFill>
                    <a:srgbClr val="FF0000"/>
                  </a:solidFill>
                  <a:latin typeface="Calibri"/>
                  <a:cs typeface="Calibri"/>
                </a:rPr>
                <a:t>e</a:t>
              </a:r>
              <a:r>
                <a:rPr sz="9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x</a:t>
              </a: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c</a:t>
              </a:r>
              <a:r>
                <a:rPr sz="900" b="1" dirty="0">
                  <a:solidFill>
                    <a:srgbClr val="FF0000"/>
                  </a:solidFill>
                  <a:latin typeface="Calibri"/>
                  <a:cs typeface="Calibri"/>
                </a:rPr>
                <a:t>e</a:t>
              </a: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ss</a:t>
              </a:r>
              <a:r>
                <a:rPr sz="900" b="1" spc="-15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L</a:t>
              </a:r>
              <a:r>
                <a:rPr sz="9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i</a:t>
              </a: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,</a:t>
              </a:r>
              <a:r>
                <a:rPr sz="900" b="1" spc="5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9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10</a:t>
              </a:r>
              <a:r>
                <a:rPr sz="900" b="1" dirty="0">
                  <a:solidFill>
                    <a:srgbClr val="FF0000"/>
                  </a:solidFill>
                  <a:latin typeface="Calibri"/>
                  <a:cs typeface="Calibri"/>
                </a:rPr>
                <a:t>%</a:t>
              </a:r>
              <a:r>
                <a:rPr sz="900" b="1" spc="-20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S</a:t>
              </a:r>
              <a:endParaRPr sz="9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</a:pP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$320</a:t>
              </a:r>
              <a:r>
                <a:rPr sz="9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/</a:t>
              </a:r>
              <a:r>
                <a:rPr sz="900" b="1" dirty="0">
                  <a:solidFill>
                    <a:srgbClr val="FF0000"/>
                  </a:solidFill>
                  <a:latin typeface="Calibri"/>
                  <a:cs typeface="Calibri"/>
                </a:rPr>
                <a:t>kW</a:t>
              </a: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h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111" name="object 105">
              <a:extLst>
                <a:ext uri="{FF2B5EF4-FFF2-40B4-BE49-F238E27FC236}">
                  <a16:creationId xmlns:a16="http://schemas.microsoft.com/office/drawing/2014/main" id="{E5AC1A2B-3FAF-49B8-8FDA-837488F8E55D}"/>
                </a:ext>
              </a:extLst>
            </p:cNvPr>
            <p:cNvSpPr/>
            <p:nvPr/>
          </p:nvSpPr>
          <p:spPr>
            <a:xfrm>
              <a:off x="3134867" y="2951988"/>
              <a:ext cx="537959" cy="5821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06">
              <a:extLst>
                <a:ext uri="{FF2B5EF4-FFF2-40B4-BE49-F238E27FC236}">
                  <a16:creationId xmlns:a16="http://schemas.microsoft.com/office/drawing/2014/main" id="{F850041E-D844-43A7-A853-6D7FDC0B0461}"/>
                </a:ext>
              </a:extLst>
            </p:cNvPr>
            <p:cNvSpPr/>
            <p:nvPr/>
          </p:nvSpPr>
          <p:spPr>
            <a:xfrm>
              <a:off x="3182111" y="2976372"/>
              <a:ext cx="443865" cy="487680"/>
            </a:xfrm>
            <a:custGeom>
              <a:avLst/>
              <a:gdLst/>
              <a:ahLst/>
              <a:cxnLst/>
              <a:rect l="l" t="t" r="r" b="b"/>
              <a:pathLst>
                <a:path w="443864" h="487679">
                  <a:moveTo>
                    <a:pt x="353999" y="208851"/>
                  </a:moveTo>
                  <a:lnTo>
                    <a:pt x="353999" y="278828"/>
                  </a:lnTo>
                  <a:lnTo>
                    <a:pt x="443484" y="243839"/>
                  </a:lnTo>
                  <a:lnTo>
                    <a:pt x="353999" y="208851"/>
                  </a:lnTo>
                  <a:close/>
                </a:path>
                <a:path w="443864" h="487679">
                  <a:moveTo>
                    <a:pt x="253568" y="389280"/>
                  </a:moveTo>
                  <a:lnTo>
                    <a:pt x="189915" y="389280"/>
                  </a:lnTo>
                  <a:lnTo>
                    <a:pt x="221742" y="487679"/>
                  </a:lnTo>
                  <a:lnTo>
                    <a:pt x="253568" y="389280"/>
                  </a:lnTo>
                  <a:close/>
                </a:path>
                <a:path w="443864" h="487679">
                  <a:moveTo>
                    <a:pt x="105727" y="321932"/>
                  </a:moveTo>
                  <a:lnTo>
                    <a:pt x="64935" y="416242"/>
                  </a:lnTo>
                  <a:lnTo>
                    <a:pt x="150723" y="371424"/>
                  </a:lnTo>
                  <a:lnTo>
                    <a:pt x="105727" y="321932"/>
                  </a:lnTo>
                  <a:close/>
                </a:path>
                <a:path w="443864" h="487679">
                  <a:moveTo>
                    <a:pt x="337756" y="321932"/>
                  </a:moveTo>
                  <a:lnTo>
                    <a:pt x="292760" y="371424"/>
                  </a:lnTo>
                  <a:lnTo>
                    <a:pt x="378523" y="416242"/>
                  </a:lnTo>
                  <a:lnTo>
                    <a:pt x="337756" y="321932"/>
                  </a:lnTo>
                  <a:close/>
                </a:path>
                <a:path w="443864" h="487679">
                  <a:moveTo>
                    <a:pt x="208140" y="122828"/>
                  </a:moveTo>
                  <a:lnTo>
                    <a:pt x="169818" y="136090"/>
                  </a:lnTo>
                  <a:lnTo>
                    <a:pt x="138951" y="162747"/>
                  </a:lnTo>
                  <a:lnTo>
                    <a:pt x="118361" y="199698"/>
                  </a:lnTo>
                  <a:lnTo>
                    <a:pt x="110871" y="243839"/>
                  </a:lnTo>
                  <a:lnTo>
                    <a:pt x="111054" y="250898"/>
                  </a:lnTo>
                  <a:lnTo>
                    <a:pt x="120270" y="292657"/>
                  </a:lnTo>
                  <a:lnTo>
                    <a:pt x="142010" y="327387"/>
                  </a:lnTo>
                  <a:lnTo>
                    <a:pt x="174336" y="352290"/>
                  </a:lnTo>
                  <a:lnTo>
                    <a:pt x="215311" y="364572"/>
                  </a:lnTo>
                  <a:lnTo>
                    <a:pt x="230557" y="365378"/>
                  </a:lnTo>
                  <a:lnTo>
                    <a:pt x="243504" y="363391"/>
                  </a:lnTo>
                  <a:lnTo>
                    <a:pt x="278844" y="347910"/>
                  </a:lnTo>
                  <a:lnTo>
                    <a:pt x="307030" y="319665"/>
                  </a:lnTo>
                  <a:lnTo>
                    <a:pt x="325615" y="280605"/>
                  </a:lnTo>
                  <a:lnTo>
                    <a:pt x="332152" y="232678"/>
                  </a:lnTo>
                  <a:lnTo>
                    <a:pt x="330205" y="218603"/>
                  </a:lnTo>
                  <a:lnTo>
                    <a:pt x="315760" y="180235"/>
                  </a:lnTo>
                  <a:lnTo>
                    <a:pt x="289590" y="149714"/>
                  </a:lnTo>
                  <a:lnTo>
                    <a:pt x="253210" y="129695"/>
                  </a:lnTo>
                  <a:lnTo>
                    <a:pt x="208140" y="122828"/>
                  </a:lnTo>
                  <a:close/>
                </a:path>
                <a:path w="443864" h="487679">
                  <a:moveTo>
                    <a:pt x="89484" y="208851"/>
                  </a:moveTo>
                  <a:lnTo>
                    <a:pt x="0" y="243839"/>
                  </a:lnTo>
                  <a:lnTo>
                    <a:pt x="89484" y="278828"/>
                  </a:lnTo>
                  <a:lnTo>
                    <a:pt x="89484" y="208851"/>
                  </a:lnTo>
                  <a:close/>
                </a:path>
                <a:path w="443864" h="487679">
                  <a:moveTo>
                    <a:pt x="64935" y="71412"/>
                  </a:moveTo>
                  <a:lnTo>
                    <a:pt x="105727" y="165747"/>
                  </a:lnTo>
                  <a:lnTo>
                    <a:pt x="150723" y="116255"/>
                  </a:lnTo>
                  <a:lnTo>
                    <a:pt x="64935" y="71412"/>
                  </a:lnTo>
                  <a:close/>
                </a:path>
                <a:path w="443864" h="487679">
                  <a:moveTo>
                    <a:pt x="378523" y="71412"/>
                  </a:moveTo>
                  <a:lnTo>
                    <a:pt x="292760" y="116255"/>
                  </a:lnTo>
                  <a:lnTo>
                    <a:pt x="337756" y="165747"/>
                  </a:lnTo>
                  <a:lnTo>
                    <a:pt x="378523" y="71412"/>
                  </a:lnTo>
                  <a:close/>
                </a:path>
                <a:path w="443864" h="487679">
                  <a:moveTo>
                    <a:pt x="221742" y="0"/>
                  </a:moveTo>
                  <a:lnTo>
                    <a:pt x="189915" y="98399"/>
                  </a:lnTo>
                  <a:lnTo>
                    <a:pt x="253568" y="98399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07">
              <a:extLst>
                <a:ext uri="{FF2B5EF4-FFF2-40B4-BE49-F238E27FC236}">
                  <a16:creationId xmlns:a16="http://schemas.microsoft.com/office/drawing/2014/main" id="{EA8021CF-5192-4F92-8628-607C2E97FD0C}"/>
                </a:ext>
              </a:extLst>
            </p:cNvPr>
            <p:cNvSpPr/>
            <p:nvPr/>
          </p:nvSpPr>
          <p:spPr>
            <a:xfrm>
              <a:off x="3536111" y="3185223"/>
              <a:ext cx="89535" cy="70485"/>
            </a:xfrm>
            <a:custGeom>
              <a:avLst/>
              <a:gdLst/>
              <a:ahLst/>
              <a:cxnLst/>
              <a:rect l="l" t="t" r="r" b="b"/>
              <a:pathLst>
                <a:path w="89535" h="70485">
                  <a:moveTo>
                    <a:pt x="89484" y="34988"/>
                  </a:moveTo>
                  <a:lnTo>
                    <a:pt x="0" y="69976"/>
                  </a:lnTo>
                  <a:lnTo>
                    <a:pt x="0" y="0"/>
                  </a:lnTo>
                  <a:lnTo>
                    <a:pt x="89484" y="34988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08">
              <a:extLst>
                <a:ext uri="{FF2B5EF4-FFF2-40B4-BE49-F238E27FC236}">
                  <a16:creationId xmlns:a16="http://schemas.microsoft.com/office/drawing/2014/main" id="{516911C3-ADF6-4D21-8A0A-925B5285B51B}"/>
                </a:ext>
              </a:extLst>
            </p:cNvPr>
            <p:cNvSpPr/>
            <p:nvPr/>
          </p:nvSpPr>
          <p:spPr>
            <a:xfrm>
              <a:off x="3474872" y="3047784"/>
              <a:ext cx="86360" cy="94615"/>
            </a:xfrm>
            <a:custGeom>
              <a:avLst/>
              <a:gdLst/>
              <a:ahLst/>
              <a:cxnLst/>
              <a:rect l="l" t="t" r="r" b="b"/>
              <a:pathLst>
                <a:path w="86360" h="94614">
                  <a:moveTo>
                    <a:pt x="85763" y="0"/>
                  </a:moveTo>
                  <a:lnTo>
                    <a:pt x="44996" y="94335"/>
                  </a:lnTo>
                  <a:lnTo>
                    <a:pt x="0" y="44843"/>
                  </a:lnTo>
                  <a:lnTo>
                    <a:pt x="85763" y="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09">
              <a:extLst>
                <a:ext uri="{FF2B5EF4-FFF2-40B4-BE49-F238E27FC236}">
                  <a16:creationId xmlns:a16="http://schemas.microsoft.com/office/drawing/2014/main" id="{531E1187-B683-4BA1-BCD2-1CD5DA9F8E79}"/>
                </a:ext>
              </a:extLst>
            </p:cNvPr>
            <p:cNvSpPr/>
            <p:nvPr/>
          </p:nvSpPr>
          <p:spPr>
            <a:xfrm>
              <a:off x="3372027" y="2976372"/>
              <a:ext cx="64135" cy="98425"/>
            </a:xfrm>
            <a:custGeom>
              <a:avLst/>
              <a:gdLst/>
              <a:ahLst/>
              <a:cxnLst/>
              <a:rect l="l" t="t" r="r" b="b"/>
              <a:pathLst>
                <a:path w="64135" h="98425">
                  <a:moveTo>
                    <a:pt x="31826" y="0"/>
                  </a:moveTo>
                  <a:lnTo>
                    <a:pt x="63652" y="98399"/>
                  </a:lnTo>
                  <a:lnTo>
                    <a:pt x="0" y="98399"/>
                  </a:lnTo>
                  <a:lnTo>
                    <a:pt x="31826" y="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0">
              <a:extLst>
                <a:ext uri="{FF2B5EF4-FFF2-40B4-BE49-F238E27FC236}">
                  <a16:creationId xmlns:a16="http://schemas.microsoft.com/office/drawing/2014/main" id="{C947AE85-4425-4CD7-81B9-D2632865C115}"/>
                </a:ext>
              </a:extLst>
            </p:cNvPr>
            <p:cNvSpPr/>
            <p:nvPr/>
          </p:nvSpPr>
          <p:spPr>
            <a:xfrm>
              <a:off x="3247047" y="3047784"/>
              <a:ext cx="86360" cy="94615"/>
            </a:xfrm>
            <a:custGeom>
              <a:avLst/>
              <a:gdLst/>
              <a:ahLst/>
              <a:cxnLst/>
              <a:rect l="l" t="t" r="r" b="b"/>
              <a:pathLst>
                <a:path w="86360" h="94614">
                  <a:moveTo>
                    <a:pt x="0" y="0"/>
                  </a:moveTo>
                  <a:lnTo>
                    <a:pt x="85788" y="44843"/>
                  </a:lnTo>
                  <a:lnTo>
                    <a:pt x="40792" y="9433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1">
              <a:extLst>
                <a:ext uri="{FF2B5EF4-FFF2-40B4-BE49-F238E27FC236}">
                  <a16:creationId xmlns:a16="http://schemas.microsoft.com/office/drawing/2014/main" id="{CA3C5C15-4E08-4C3B-8084-3FBB7F4184B4}"/>
                </a:ext>
              </a:extLst>
            </p:cNvPr>
            <p:cNvSpPr/>
            <p:nvPr/>
          </p:nvSpPr>
          <p:spPr>
            <a:xfrm>
              <a:off x="3182111" y="3185223"/>
              <a:ext cx="89535" cy="70485"/>
            </a:xfrm>
            <a:custGeom>
              <a:avLst/>
              <a:gdLst/>
              <a:ahLst/>
              <a:cxnLst/>
              <a:rect l="l" t="t" r="r" b="b"/>
              <a:pathLst>
                <a:path w="89535" h="70485">
                  <a:moveTo>
                    <a:pt x="0" y="34988"/>
                  </a:moveTo>
                  <a:lnTo>
                    <a:pt x="89484" y="0"/>
                  </a:lnTo>
                  <a:lnTo>
                    <a:pt x="89484" y="69976"/>
                  </a:lnTo>
                  <a:lnTo>
                    <a:pt x="0" y="34988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2">
              <a:extLst>
                <a:ext uri="{FF2B5EF4-FFF2-40B4-BE49-F238E27FC236}">
                  <a16:creationId xmlns:a16="http://schemas.microsoft.com/office/drawing/2014/main" id="{83E50A59-AE75-4939-A0C0-92C75E0C90FF}"/>
                </a:ext>
              </a:extLst>
            </p:cNvPr>
            <p:cNvSpPr/>
            <p:nvPr/>
          </p:nvSpPr>
          <p:spPr>
            <a:xfrm>
              <a:off x="3247047" y="3298304"/>
              <a:ext cx="86360" cy="94615"/>
            </a:xfrm>
            <a:custGeom>
              <a:avLst/>
              <a:gdLst/>
              <a:ahLst/>
              <a:cxnLst/>
              <a:rect l="l" t="t" r="r" b="b"/>
              <a:pathLst>
                <a:path w="86360" h="94614">
                  <a:moveTo>
                    <a:pt x="0" y="94310"/>
                  </a:moveTo>
                  <a:lnTo>
                    <a:pt x="40792" y="0"/>
                  </a:lnTo>
                  <a:lnTo>
                    <a:pt x="85788" y="49491"/>
                  </a:lnTo>
                  <a:lnTo>
                    <a:pt x="0" y="9431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3">
              <a:extLst>
                <a:ext uri="{FF2B5EF4-FFF2-40B4-BE49-F238E27FC236}">
                  <a16:creationId xmlns:a16="http://schemas.microsoft.com/office/drawing/2014/main" id="{D3D0CFA7-1DB9-4660-9751-0EDAF73F03D5}"/>
                </a:ext>
              </a:extLst>
            </p:cNvPr>
            <p:cNvSpPr/>
            <p:nvPr/>
          </p:nvSpPr>
          <p:spPr>
            <a:xfrm>
              <a:off x="3372027" y="3365652"/>
              <a:ext cx="64135" cy="98425"/>
            </a:xfrm>
            <a:custGeom>
              <a:avLst/>
              <a:gdLst/>
              <a:ahLst/>
              <a:cxnLst/>
              <a:rect l="l" t="t" r="r" b="b"/>
              <a:pathLst>
                <a:path w="64135" h="98425">
                  <a:moveTo>
                    <a:pt x="31826" y="98399"/>
                  </a:moveTo>
                  <a:lnTo>
                    <a:pt x="0" y="0"/>
                  </a:lnTo>
                  <a:lnTo>
                    <a:pt x="63652" y="0"/>
                  </a:lnTo>
                  <a:lnTo>
                    <a:pt x="31826" y="98399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4">
              <a:extLst>
                <a:ext uri="{FF2B5EF4-FFF2-40B4-BE49-F238E27FC236}">
                  <a16:creationId xmlns:a16="http://schemas.microsoft.com/office/drawing/2014/main" id="{48C9F414-9193-439A-AA28-6949F6DE6F3F}"/>
                </a:ext>
              </a:extLst>
            </p:cNvPr>
            <p:cNvSpPr/>
            <p:nvPr/>
          </p:nvSpPr>
          <p:spPr>
            <a:xfrm>
              <a:off x="3474872" y="3298304"/>
              <a:ext cx="86360" cy="94615"/>
            </a:xfrm>
            <a:custGeom>
              <a:avLst/>
              <a:gdLst/>
              <a:ahLst/>
              <a:cxnLst/>
              <a:rect l="l" t="t" r="r" b="b"/>
              <a:pathLst>
                <a:path w="86360" h="94614">
                  <a:moveTo>
                    <a:pt x="85763" y="94310"/>
                  </a:moveTo>
                  <a:lnTo>
                    <a:pt x="0" y="49491"/>
                  </a:lnTo>
                  <a:lnTo>
                    <a:pt x="44996" y="0"/>
                  </a:lnTo>
                  <a:lnTo>
                    <a:pt x="85763" y="9431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5">
              <a:extLst>
                <a:ext uri="{FF2B5EF4-FFF2-40B4-BE49-F238E27FC236}">
                  <a16:creationId xmlns:a16="http://schemas.microsoft.com/office/drawing/2014/main" id="{1A8E996B-1E7D-4B39-A396-715C4ED00547}"/>
                </a:ext>
              </a:extLst>
            </p:cNvPr>
            <p:cNvSpPr/>
            <p:nvPr/>
          </p:nvSpPr>
          <p:spPr>
            <a:xfrm>
              <a:off x="3292983" y="3099200"/>
              <a:ext cx="221615" cy="242570"/>
            </a:xfrm>
            <a:custGeom>
              <a:avLst/>
              <a:gdLst/>
              <a:ahLst/>
              <a:cxnLst/>
              <a:rect l="l" t="t" r="r" b="b"/>
              <a:pathLst>
                <a:path w="221614" h="242570">
                  <a:moveTo>
                    <a:pt x="0" y="121011"/>
                  </a:moveTo>
                  <a:lnTo>
                    <a:pt x="7490" y="76869"/>
                  </a:lnTo>
                  <a:lnTo>
                    <a:pt x="28080" y="39919"/>
                  </a:lnTo>
                  <a:lnTo>
                    <a:pt x="58947" y="13262"/>
                  </a:lnTo>
                  <a:lnTo>
                    <a:pt x="97269" y="0"/>
                  </a:lnTo>
                  <a:lnTo>
                    <a:pt x="113165" y="663"/>
                  </a:lnTo>
                  <a:lnTo>
                    <a:pt x="155506" y="12209"/>
                  </a:lnTo>
                  <a:lnTo>
                    <a:pt x="188651" y="36024"/>
                  </a:lnTo>
                  <a:lnTo>
                    <a:pt x="211082" y="69455"/>
                  </a:lnTo>
                  <a:lnTo>
                    <a:pt x="221281" y="109850"/>
                  </a:lnTo>
                  <a:lnTo>
                    <a:pt x="220592" y="126690"/>
                  </a:lnTo>
                  <a:lnTo>
                    <a:pt x="209767" y="171878"/>
                  </a:lnTo>
                  <a:lnTo>
                    <a:pt x="187710" y="207549"/>
                  </a:lnTo>
                  <a:lnTo>
                    <a:pt x="156867" y="231756"/>
                  </a:lnTo>
                  <a:lnTo>
                    <a:pt x="119686" y="242550"/>
                  </a:lnTo>
                  <a:lnTo>
                    <a:pt x="104440" y="241744"/>
                  </a:lnTo>
                  <a:lnTo>
                    <a:pt x="63465" y="229462"/>
                  </a:lnTo>
                  <a:lnTo>
                    <a:pt x="31139" y="204558"/>
                  </a:lnTo>
                  <a:lnTo>
                    <a:pt x="9399" y="169829"/>
                  </a:lnTo>
                  <a:lnTo>
                    <a:pt x="183" y="128070"/>
                  </a:lnTo>
                  <a:lnTo>
                    <a:pt x="0" y="121011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16">
              <a:extLst>
                <a:ext uri="{FF2B5EF4-FFF2-40B4-BE49-F238E27FC236}">
                  <a16:creationId xmlns:a16="http://schemas.microsoft.com/office/drawing/2014/main" id="{ED3CAA41-EDA7-4B7C-86A6-7AC09730B278}"/>
                </a:ext>
              </a:extLst>
            </p:cNvPr>
            <p:cNvSpPr/>
            <p:nvPr/>
          </p:nvSpPr>
          <p:spPr>
            <a:xfrm>
              <a:off x="5531599" y="1426463"/>
              <a:ext cx="2484755" cy="1065530"/>
            </a:xfrm>
            <a:custGeom>
              <a:avLst/>
              <a:gdLst/>
              <a:ahLst/>
              <a:cxnLst/>
              <a:rect l="l" t="t" r="r" b="b"/>
              <a:pathLst>
                <a:path w="2484754" h="1065530">
                  <a:moveTo>
                    <a:pt x="2484640" y="887730"/>
                  </a:moveTo>
                  <a:lnTo>
                    <a:pt x="213880" y="887730"/>
                  </a:lnTo>
                  <a:lnTo>
                    <a:pt x="213880" y="1065276"/>
                  </a:lnTo>
                  <a:lnTo>
                    <a:pt x="2484640" y="1065276"/>
                  </a:lnTo>
                  <a:lnTo>
                    <a:pt x="2484640" y="887730"/>
                  </a:lnTo>
                  <a:close/>
                </a:path>
                <a:path w="2484754" h="1065530">
                  <a:moveTo>
                    <a:pt x="2484640" y="0"/>
                  </a:moveTo>
                  <a:lnTo>
                    <a:pt x="213880" y="0"/>
                  </a:lnTo>
                  <a:lnTo>
                    <a:pt x="213880" y="621411"/>
                  </a:lnTo>
                  <a:lnTo>
                    <a:pt x="0" y="984364"/>
                  </a:lnTo>
                  <a:lnTo>
                    <a:pt x="213880" y="887730"/>
                  </a:lnTo>
                  <a:lnTo>
                    <a:pt x="2484640" y="887730"/>
                  </a:lnTo>
                  <a:lnTo>
                    <a:pt x="24846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17">
              <a:extLst>
                <a:ext uri="{FF2B5EF4-FFF2-40B4-BE49-F238E27FC236}">
                  <a16:creationId xmlns:a16="http://schemas.microsoft.com/office/drawing/2014/main" id="{643E7AAF-14DC-4577-9E83-077F3241B1B5}"/>
                </a:ext>
              </a:extLst>
            </p:cNvPr>
            <p:cNvSpPr/>
            <p:nvPr/>
          </p:nvSpPr>
          <p:spPr>
            <a:xfrm>
              <a:off x="5531599" y="1426463"/>
              <a:ext cx="2484755" cy="1065530"/>
            </a:xfrm>
            <a:custGeom>
              <a:avLst/>
              <a:gdLst/>
              <a:ahLst/>
              <a:cxnLst/>
              <a:rect l="l" t="t" r="r" b="b"/>
              <a:pathLst>
                <a:path w="2484754" h="1065530">
                  <a:moveTo>
                    <a:pt x="213880" y="0"/>
                  </a:moveTo>
                  <a:lnTo>
                    <a:pt x="592340" y="0"/>
                  </a:lnTo>
                  <a:lnTo>
                    <a:pt x="1160030" y="0"/>
                  </a:lnTo>
                  <a:lnTo>
                    <a:pt x="2484640" y="0"/>
                  </a:lnTo>
                  <a:lnTo>
                    <a:pt x="2484640" y="621411"/>
                  </a:lnTo>
                  <a:lnTo>
                    <a:pt x="2484640" y="887730"/>
                  </a:lnTo>
                  <a:lnTo>
                    <a:pt x="2484640" y="1065276"/>
                  </a:lnTo>
                  <a:lnTo>
                    <a:pt x="1160030" y="1065276"/>
                  </a:lnTo>
                  <a:lnTo>
                    <a:pt x="592340" y="1065276"/>
                  </a:lnTo>
                  <a:lnTo>
                    <a:pt x="213880" y="1065276"/>
                  </a:lnTo>
                  <a:lnTo>
                    <a:pt x="213880" y="887730"/>
                  </a:lnTo>
                  <a:lnTo>
                    <a:pt x="0" y="984364"/>
                  </a:lnTo>
                  <a:lnTo>
                    <a:pt x="213880" y="621411"/>
                  </a:lnTo>
                  <a:lnTo>
                    <a:pt x="213880" y="0"/>
                  </a:lnTo>
                  <a:close/>
                </a:path>
              </a:pathLst>
            </a:custGeom>
            <a:ln w="9144">
              <a:solidFill>
                <a:srgbClr val="505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18">
              <a:extLst>
                <a:ext uri="{FF2B5EF4-FFF2-40B4-BE49-F238E27FC236}">
                  <a16:creationId xmlns:a16="http://schemas.microsoft.com/office/drawing/2014/main" id="{E5FD5C49-D460-402F-A83B-E4FE50BA8CE4}"/>
                </a:ext>
              </a:extLst>
            </p:cNvPr>
            <p:cNvSpPr txBox="1"/>
            <p:nvPr/>
          </p:nvSpPr>
          <p:spPr>
            <a:xfrm>
              <a:off x="5871385" y="1445519"/>
              <a:ext cx="2018664" cy="10579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</a:pPr>
              <a:r>
                <a:rPr sz="1400" b="1" spc="-10" dirty="0">
                  <a:latin typeface="Calibri"/>
                  <a:cs typeface="Calibri"/>
                </a:rPr>
                <a:t>L</a:t>
              </a:r>
              <a:r>
                <a:rPr sz="1400" b="1" dirty="0">
                  <a:latin typeface="Calibri"/>
                  <a:cs typeface="Calibri"/>
                </a:rPr>
                <a:t>i-</a:t>
              </a:r>
              <a:r>
                <a:rPr sz="1400" b="1" spc="-5" dirty="0">
                  <a:latin typeface="Calibri"/>
                  <a:cs typeface="Calibri"/>
                </a:rPr>
                <a:t>M</a:t>
              </a:r>
              <a:r>
                <a:rPr sz="1400" b="1" spc="-15" dirty="0">
                  <a:latin typeface="Calibri"/>
                  <a:cs typeface="Calibri"/>
                </a:rPr>
                <a:t>e</a:t>
              </a:r>
              <a:r>
                <a:rPr sz="1400" b="1" spc="-10" dirty="0">
                  <a:latin typeface="Calibri"/>
                  <a:cs typeface="Calibri"/>
                </a:rPr>
                <a:t>t</a:t>
              </a:r>
              <a:r>
                <a:rPr sz="1400" b="1" dirty="0">
                  <a:latin typeface="Calibri"/>
                  <a:cs typeface="Calibri"/>
                </a:rPr>
                <a:t>al</a:t>
              </a:r>
              <a:r>
                <a:rPr sz="1400" b="1" spc="-30" dirty="0">
                  <a:latin typeface="Calibri"/>
                  <a:cs typeface="Calibri"/>
                </a:rPr>
                <a:t> </a:t>
              </a:r>
              <a:r>
                <a:rPr sz="1400" b="1" spc="5" dirty="0">
                  <a:latin typeface="Calibri"/>
                  <a:cs typeface="Calibri"/>
                </a:rPr>
                <a:t>B</a:t>
              </a:r>
              <a:r>
                <a:rPr sz="1400" b="1" spc="-10" dirty="0">
                  <a:latin typeface="Calibri"/>
                  <a:cs typeface="Calibri"/>
                </a:rPr>
                <a:t>att</a:t>
              </a:r>
              <a:r>
                <a:rPr sz="1400" b="1" dirty="0">
                  <a:latin typeface="Calibri"/>
                  <a:cs typeface="Calibri"/>
                </a:rPr>
                <a:t>ery</a:t>
              </a:r>
              <a:r>
                <a:rPr sz="1400" b="1" spc="-45" dirty="0">
                  <a:latin typeface="Calibri"/>
                  <a:cs typeface="Calibri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p</a:t>
              </a:r>
              <a:r>
                <a:rPr sz="1400" b="1" spc="-10" dirty="0">
                  <a:latin typeface="Calibri"/>
                  <a:cs typeface="Calibri"/>
                </a:rPr>
                <a:t>r</a:t>
              </a:r>
              <a:r>
                <a:rPr sz="1400" b="1" dirty="0">
                  <a:latin typeface="Calibri"/>
                  <a:cs typeface="Calibri"/>
                </a:rPr>
                <a:t>ojec</a:t>
              </a:r>
              <a:r>
                <a:rPr sz="1400" b="1" spc="5" dirty="0">
                  <a:latin typeface="Calibri"/>
                  <a:cs typeface="Calibri"/>
                </a:rPr>
                <a:t>t</a:t>
              </a:r>
              <a:r>
                <a:rPr sz="1400" b="1" dirty="0">
                  <a:latin typeface="Calibri"/>
                  <a:cs typeface="Calibri"/>
                </a:rPr>
                <a:t>ion assu</a:t>
              </a:r>
              <a:r>
                <a:rPr sz="1400" b="1" spc="-5" dirty="0">
                  <a:latin typeface="Calibri"/>
                  <a:cs typeface="Calibri"/>
                </a:rPr>
                <a:t>m</a:t>
              </a:r>
              <a:r>
                <a:rPr sz="1400" b="1" dirty="0">
                  <a:latin typeface="Calibri"/>
                  <a:cs typeface="Calibri"/>
                </a:rPr>
                <a:t>es</a:t>
              </a:r>
              <a:r>
                <a:rPr sz="1400" b="1" spc="-25" dirty="0">
                  <a:latin typeface="Calibri"/>
                  <a:cs typeface="Calibri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c</a:t>
              </a:r>
              <a:r>
                <a:rPr sz="1400" b="1" spc="-20" dirty="0">
                  <a:latin typeface="Calibri"/>
                  <a:cs typeface="Calibri"/>
                </a:rPr>
                <a:t>y</a:t>
              </a:r>
              <a:r>
                <a:rPr sz="1400" b="1" dirty="0">
                  <a:latin typeface="Calibri"/>
                  <a:cs typeface="Calibri"/>
                </a:rPr>
                <a:t>cle</a:t>
              </a:r>
              <a:r>
                <a:rPr sz="1400" b="1" spc="-15" dirty="0">
                  <a:latin typeface="Calibri"/>
                  <a:cs typeface="Calibri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li</a:t>
              </a:r>
              <a:r>
                <a:rPr sz="1400" b="1" spc="-25" dirty="0">
                  <a:latin typeface="Calibri"/>
                  <a:cs typeface="Calibri"/>
                </a:rPr>
                <a:t>f</a:t>
              </a:r>
              <a:r>
                <a:rPr sz="1400" b="1" dirty="0">
                  <a:latin typeface="Calibri"/>
                  <a:cs typeface="Calibri"/>
                </a:rPr>
                <a:t>e,</a:t>
              </a:r>
              <a:r>
                <a:rPr sz="1400" b="1" spc="-20" dirty="0">
                  <a:latin typeface="Calibri"/>
                  <a:cs typeface="Calibri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cell s</a:t>
              </a:r>
              <a:r>
                <a:rPr sz="1400" b="1" spc="-15" dirty="0">
                  <a:latin typeface="Calibri"/>
                  <a:cs typeface="Calibri"/>
                </a:rPr>
                <a:t>c</a:t>
              </a:r>
              <a:r>
                <a:rPr sz="1400" b="1" dirty="0">
                  <a:latin typeface="Calibri"/>
                  <a:cs typeface="Calibri"/>
                </a:rPr>
                <a:t>ale-up,</a:t>
              </a:r>
              <a:r>
                <a:rPr sz="1400" b="1" spc="-35" dirty="0">
                  <a:latin typeface="Calibri"/>
                  <a:cs typeface="Calibri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and</a:t>
              </a:r>
              <a:r>
                <a:rPr sz="1400" b="1" spc="-30" dirty="0">
                  <a:latin typeface="Calibri"/>
                  <a:cs typeface="Calibri"/>
                </a:rPr>
                <a:t> </a:t>
              </a:r>
              <a:r>
                <a:rPr sz="1400" b="1" spc="-15" dirty="0">
                  <a:latin typeface="Calibri"/>
                  <a:cs typeface="Calibri"/>
                </a:rPr>
                <a:t>c</a:t>
              </a:r>
              <a:r>
                <a:rPr sz="1400" b="1" spc="-10" dirty="0">
                  <a:latin typeface="Calibri"/>
                  <a:cs typeface="Calibri"/>
                </a:rPr>
                <a:t>at</a:t>
              </a:r>
              <a:r>
                <a:rPr sz="1400" b="1" dirty="0">
                  <a:latin typeface="Calibri"/>
                  <a:cs typeface="Calibri"/>
                </a:rPr>
                <a:t>a</a:t>
              </a:r>
              <a:r>
                <a:rPr sz="1400" b="1" spc="-10" dirty="0">
                  <a:latin typeface="Calibri"/>
                  <a:cs typeface="Calibri"/>
                </a:rPr>
                <a:t>s</a:t>
              </a:r>
              <a:r>
                <a:rPr sz="1400" b="1" spc="5" dirty="0">
                  <a:latin typeface="Calibri"/>
                  <a:cs typeface="Calibri"/>
                </a:rPr>
                <a:t>t</a:t>
              </a:r>
              <a:r>
                <a:rPr sz="1400" b="1" spc="-10" dirty="0">
                  <a:latin typeface="Calibri"/>
                  <a:cs typeface="Calibri"/>
                </a:rPr>
                <a:t>r</a:t>
              </a:r>
              <a:r>
                <a:rPr sz="1400" b="1" spc="-15" dirty="0">
                  <a:latin typeface="Calibri"/>
                  <a:cs typeface="Calibri"/>
                </a:rPr>
                <a:t>o</a:t>
              </a:r>
              <a:r>
                <a:rPr sz="1400" b="1" dirty="0">
                  <a:latin typeface="Calibri"/>
                  <a:cs typeface="Calibri"/>
                </a:rPr>
                <a:t>p</a:t>
              </a:r>
              <a:r>
                <a:rPr sz="1400" b="1" spc="-10" dirty="0">
                  <a:latin typeface="Calibri"/>
                  <a:cs typeface="Calibri"/>
                </a:rPr>
                <a:t>h</a:t>
              </a:r>
              <a:r>
                <a:rPr sz="1400" b="1" dirty="0">
                  <a:latin typeface="Calibri"/>
                  <a:cs typeface="Calibri"/>
                </a:rPr>
                <a:t>ic </a:t>
              </a:r>
              <a:r>
                <a:rPr sz="1400" b="1" spc="-25" dirty="0">
                  <a:latin typeface="Calibri"/>
                  <a:cs typeface="Calibri"/>
                </a:rPr>
                <a:t>f</a:t>
              </a:r>
              <a:r>
                <a:rPr sz="1400" b="1" dirty="0">
                  <a:latin typeface="Calibri"/>
                  <a:cs typeface="Calibri"/>
                </a:rPr>
                <a:t>ailu</a:t>
              </a:r>
              <a:r>
                <a:rPr sz="1400" b="1" spc="-10" dirty="0">
                  <a:latin typeface="Calibri"/>
                  <a:cs typeface="Calibri"/>
                </a:rPr>
                <a:t>r</a:t>
              </a:r>
              <a:r>
                <a:rPr sz="1400" b="1" dirty="0">
                  <a:latin typeface="Calibri"/>
                  <a:cs typeface="Calibri"/>
                </a:rPr>
                <a:t>e</a:t>
              </a:r>
              <a:r>
                <a:rPr sz="1400" b="1" spc="-40" dirty="0">
                  <a:latin typeface="Calibri"/>
                  <a:cs typeface="Calibri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issues</a:t>
              </a:r>
              <a:r>
                <a:rPr sz="1400" b="1" spc="-15" dirty="0">
                  <a:latin typeface="Calibri"/>
                  <a:cs typeface="Calibri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h</a:t>
              </a:r>
              <a:r>
                <a:rPr sz="1400" b="1" spc="-25" dirty="0">
                  <a:latin typeface="Calibri"/>
                  <a:cs typeface="Calibri"/>
                </a:rPr>
                <a:t>a</a:t>
              </a:r>
              <a:r>
                <a:rPr sz="1400" b="1" spc="-20" dirty="0">
                  <a:latin typeface="Calibri"/>
                  <a:cs typeface="Calibri"/>
                </a:rPr>
                <a:t>v</a:t>
              </a:r>
              <a:r>
                <a:rPr sz="1400" b="1" dirty="0">
                  <a:latin typeface="Calibri"/>
                  <a:cs typeface="Calibri"/>
                </a:rPr>
                <a:t>e</a:t>
              </a:r>
              <a:r>
                <a:rPr sz="1400" b="1" spc="-15" dirty="0">
                  <a:latin typeface="Calibri"/>
                  <a:cs typeface="Calibri"/>
                </a:rPr>
                <a:t> </a:t>
              </a:r>
              <a:r>
                <a:rPr sz="1400" b="1" dirty="0">
                  <a:latin typeface="Calibri"/>
                  <a:cs typeface="Calibri"/>
                </a:rPr>
                <a:t>been </a:t>
              </a:r>
              <a:r>
                <a:rPr sz="1400" b="1" spc="-10" dirty="0">
                  <a:latin typeface="Calibri"/>
                  <a:cs typeface="Calibri"/>
                </a:rPr>
                <a:t>r</a:t>
              </a:r>
              <a:r>
                <a:rPr sz="1400" b="1" dirty="0">
                  <a:latin typeface="Calibri"/>
                  <a:cs typeface="Calibri"/>
                </a:rPr>
                <a:t>esol</a:t>
              </a:r>
              <a:r>
                <a:rPr sz="1400" b="1" spc="-20" dirty="0">
                  <a:latin typeface="Calibri"/>
                  <a:cs typeface="Calibri"/>
                </a:rPr>
                <a:t>v</a:t>
              </a:r>
              <a:r>
                <a:rPr sz="1400" b="1" dirty="0">
                  <a:latin typeface="Calibri"/>
                  <a:cs typeface="Calibri"/>
                </a:rPr>
                <a:t>ed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125" name="object 119">
              <a:extLst>
                <a:ext uri="{FF2B5EF4-FFF2-40B4-BE49-F238E27FC236}">
                  <a16:creationId xmlns:a16="http://schemas.microsoft.com/office/drawing/2014/main" id="{86BADA65-A073-4D24-9E82-AB17274D08BF}"/>
                </a:ext>
              </a:extLst>
            </p:cNvPr>
            <p:cNvSpPr txBox="1"/>
            <p:nvPr/>
          </p:nvSpPr>
          <p:spPr>
            <a:xfrm>
              <a:off x="6408313" y="5205954"/>
              <a:ext cx="1543050" cy="1397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1.5x</a:t>
              </a:r>
              <a:r>
                <a:rPr sz="900" b="1" spc="-20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900" b="1" dirty="0">
                  <a:solidFill>
                    <a:srgbClr val="FF0000"/>
                  </a:solidFill>
                  <a:latin typeface="Calibri"/>
                  <a:cs typeface="Calibri"/>
                </a:rPr>
                <a:t>e</a:t>
              </a:r>
              <a:r>
                <a:rPr sz="9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x</a:t>
              </a: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c</a:t>
              </a:r>
              <a:r>
                <a:rPr sz="900" b="1" dirty="0">
                  <a:solidFill>
                    <a:srgbClr val="FF0000"/>
                  </a:solidFill>
                  <a:latin typeface="Calibri"/>
                  <a:cs typeface="Calibri"/>
                </a:rPr>
                <a:t>e</a:t>
              </a: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ss</a:t>
              </a:r>
              <a:r>
                <a:rPr sz="900" b="1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L</a:t>
              </a:r>
              <a:r>
                <a:rPr sz="9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i</a:t>
              </a: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, </a:t>
              </a:r>
              <a:r>
                <a:rPr sz="9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75%</a:t>
              </a:r>
              <a:r>
                <a:rPr sz="900" b="1" spc="-20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900" b="1" spc="-15" dirty="0">
                  <a:solidFill>
                    <a:srgbClr val="FF0000"/>
                  </a:solidFill>
                  <a:latin typeface="Calibri"/>
                  <a:cs typeface="Calibri"/>
                </a:rPr>
                <a:t>S</a:t>
              </a: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,</a:t>
              </a:r>
              <a:r>
                <a:rPr sz="900" b="1" spc="5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~$80</a:t>
              </a:r>
              <a:r>
                <a:rPr sz="900" b="1" spc="-10" dirty="0">
                  <a:solidFill>
                    <a:srgbClr val="FF0000"/>
                  </a:solidFill>
                  <a:latin typeface="Calibri"/>
                  <a:cs typeface="Calibri"/>
                </a:rPr>
                <a:t>/</a:t>
              </a:r>
              <a:r>
                <a:rPr sz="900" b="1" dirty="0">
                  <a:solidFill>
                    <a:srgbClr val="FF0000"/>
                  </a:solidFill>
                  <a:latin typeface="Calibri"/>
                  <a:cs typeface="Calibri"/>
                </a:rPr>
                <a:t>kW</a:t>
              </a:r>
              <a:r>
                <a:rPr sz="9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h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126" name="object 120">
              <a:extLst>
                <a:ext uri="{FF2B5EF4-FFF2-40B4-BE49-F238E27FC236}">
                  <a16:creationId xmlns:a16="http://schemas.microsoft.com/office/drawing/2014/main" id="{C12B9CEB-A04D-4401-9410-81260DEF859D}"/>
                </a:ext>
              </a:extLst>
            </p:cNvPr>
            <p:cNvSpPr/>
            <p:nvPr/>
          </p:nvSpPr>
          <p:spPr>
            <a:xfrm>
              <a:off x="3607308" y="3299472"/>
              <a:ext cx="4162043" cy="16946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1">
              <a:extLst>
                <a:ext uri="{FF2B5EF4-FFF2-40B4-BE49-F238E27FC236}">
                  <a16:creationId xmlns:a16="http://schemas.microsoft.com/office/drawing/2014/main" id="{7217D4C9-254F-4E6C-8D51-318822BB3C43}"/>
                </a:ext>
              </a:extLst>
            </p:cNvPr>
            <p:cNvSpPr/>
            <p:nvPr/>
          </p:nvSpPr>
          <p:spPr>
            <a:xfrm>
              <a:off x="3649979" y="3319270"/>
              <a:ext cx="4076700" cy="1609725"/>
            </a:xfrm>
            <a:custGeom>
              <a:avLst/>
              <a:gdLst/>
              <a:ahLst/>
              <a:cxnLst/>
              <a:rect l="l" t="t" r="r" b="b"/>
              <a:pathLst>
                <a:path w="4076700" h="1609725">
                  <a:moveTo>
                    <a:pt x="145986" y="0"/>
                  </a:moveTo>
                  <a:lnTo>
                    <a:pt x="0" y="131800"/>
                  </a:lnTo>
                  <a:lnTo>
                    <a:pt x="17367" y="140865"/>
                  </a:lnTo>
                  <a:lnTo>
                    <a:pt x="38553" y="150346"/>
                  </a:lnTo>
                  <a:lnTo>
                    <a:pt x="91281" y="170425"/>
                  </a:lnTo>
                  <a:lnTo>
                    <a:pt x="155996" y="191766"/>
                  </a:lnTo>
                  <a:lnTo>
                    <a:pt x="270752" y="225553"/>
                  </a:lnTo>
                  <a:lnTo>
                    <a:pt x="400158" y="260658"/>
                  </a:lnTo>
                  <a:lnTo>
                    <a:pt x="977551" y="408301"/>
                  </a:lnTo>
                  <a:lnTo>
                    <a:pt x="1698066" y="575754"/>
                  </a:lnTo>
                  <a:lnTo>
                    <a:pt x="1749441" y="584374"/>
                  </a:lnTo>
                  <a:lnTo>
                    <a:pt x="1802032" y="595539"/>
                  </a:lnTo>
                  <a:lnTo>
                    <a:pt x="1855672" y="609065"/>
                  </a:lnTo>
                  <a:lnTo>
                    <a:pt x="1910191" y="624766"/>
                  </a:lnTo>
                  <a:lnTo>
                    <a:pt x="1965421" y="642456"/>
                  </a:lnTo>
                  <a:lnTo>
                    <a:pt x="2021195" y="661950"/>
                  </a:lnTo>
                  <a:lnTo>
                    <a:pt x="2077344" y="683061"/>
                  </a:lnTo>
                  <a:lnTo>
                    <a:pt x="2133700" y="705606"/>
                  </a:lnTo>
                  <a:lnTo>
                    <a:pt x="2190095" y="729397"/>
                  </a:lnTo>
                  <a:lnTo>
                    <a:pt x="2246360" y="754249"/>
                  </a:lnTo>
                  <a:lnTo>
                    <a:pt x="2302327" y="779978"/>
                  </a:lnTo>
                  <a:lnTo>
                    <a:pt x="2357828" y="806396"/>
                  </a:lnTo>
                  <a:lnTo>
                    <a:pt x="2412695" y="833319"/>
                  </a:lnTo>
                  <a:lnTo>
                    <a:pt x="2466760" y="860561"/>
                  </a:lnTo>
                  <a:lnTo>
                    <a:pt x="2519854" y="887936"/>
                  </a:lnTo>
                  <a:lnTo>
                    <a:pt x="2622458" y="942344"/>
                  </a:lnTo>
                  <a:lnTo>
                    <a:pt x="2764878" y="1020317"/>
                  </a:lnTo>
                  <a:lnTo>
                    <a:pt x="2809042" y="1045847"/>
                  </a:lnTo>
                  <a:lnTo>
                    <a:pt x="2852023" y="1072737"/>
                  </a:lnTo>
                  <a:lnTo>
                    <a:pt x="2893831" y="1100828"/>
                  </a:lnTo>
                  <a:lnTo>
                    <a:pt x="2934475" y="1129963"/>
                  </a:lnTo>
                  <a:lnTo>
                    <a:pt x="2973967" y="1159984"/>
                  </a:lnTo>
                  <a:lnTo>
                    <a:pt x="3012315" y="1190733"/>
                  </a:lnTo>
                  <a:lnTo>
                    <a:pt x="3049528" y="1222053"/>
                  </a:lnTo>
                  <a:lnTo>
                    <a:pt x="3085618" y="1253786"/>
                  </a:lnTo>
                  <a:lnTo>
                    <a:pt x="3120593" y="1285774"/>
                  </a:lnTo>
                  <a:lnTo>
                    <a:pt x="3154464" y="1317859"/>
                  </a:lnTo>
                  <a:lnTo>
                    <a:pt x="3187239" y="1349884"/>
                  </a:lnTo>
                  <a:lnTo>
                    <a:pt x="3218929" y="1381690"/>
                  </a:lnTo>
                  <a:lnTo>
                    <a:pt x="3249544" y="1413120"/>
                  </a:lnTo>
                  <a:lnTo>
                    <a:pt x="3279093" y="1444016"/>
                  </a:lnTo>
                  <a:lnTo>
                    <a:pt x="3411191" y="1584965"/>
                  </a:lnTo>
                  <a:lnTo>
                    <a:pt x="3434549" y="1609343"/>
                  </a:lnTo>
                  <a:lnTo>
                    <a:pt x="4041559" y="1373492"/>
                  </a:lnTo>
                  <a:lnTo>
                    <a:pt x="4061867" y="1340356"/>
                  </a:lnTo>
                  <a:lnTo>
                    <a:pt x="4075979" y="1285561"/>
                  </a:lnTo>
                  <a:lnTo>
                    <a:pt x="4076686" y="1266196"/>
                  </a:lnTo>
                  <a:lnTo>
                    <a:pt x="4075547" y="1246389"/>
                  </a:lnTo>
                  <a:lnTo>
                    <a:pt x="4068090" y="1205708"/>
                  </a:lnTo>
                  <a:lnTo>
                    <a:pt x="4054336" y="1164035"/>
                  </a:lnTo>
                  <a:lnTo>
                    <a:pt x="4035010" y="1121887"/>
                  </a:lnTo>
                  <a:lnTo>
                    <a:pt x="4010840" y="1079780"/>
                  </a:lnTo>
                  <a:lnTo>
                    <a:pt x="3982553" y="1038232"/>
                  </a:lnTo>
                  <a:lnTo>
                    <a:pt x="3950874" y="997761"/>
                  </a:lnTo>
                  <a:lnTo>
                    <a:pt x="3916343" y="958558"/>
                  </a:lnTo>
                  <a:lnTo>
                    <a:pt x="3878175" y="919081"/>
                  </a:lnTo>
                  <a:lnTo>
                    <a:pt x="3835897" y="879269"/>
                  </a:lnTo>
                  <a:lnTo>
                    <a:pt x="3789174" y="839372"/>
                  </a:lnTo>
                  <a:lnTo>
                    <a:pt x="3737672" y="799646"/>
                  </a:lnTo>
                  <a:lnTo>
                    <a:pt x="3681055" y="760343"/>
                  </a:lnTo>
                  <a:lnTo>
                    <a:pt x="3618991" y="721717"/>
                  </a:lnTo>
                  <a:lnTo>
                    <a:pt x="3585811" y="702737"/>
                  </a:lnTo>
                  <a:lnTo>
                    <a:pt x="3551144" y="684021"/>
                  </a:lnTo>
                  <a:lnTo>
                    <a:pt x="3514947" y="665601"/>
                  </a:lnTo>
                  <a:lnTo>
                    <a:pt x="3477179" y="647509"/>
                  </a:lnTo>
                  <a:lnTo>
                    <a:pt x="3437799" y="629776"/>
                  </a:lnTo>
                  <a:lnTo>
                    <a:pt x="3396763" y="612434"/>
                  </a:lnTo>
                  <a:lnTo>
                    <a:pt x="3354031" y="595515"/>
                  </a:lnTo>
                  <a:lnTo>
                    <a:pt x="3310060" y="579084"/>
                  </a:lnTo>
                  <a:lnTo>
                    <a:pt x="3265258" y="563156"/>
                  </a:lnTo>
                  <a:lnTo>
                    <a:pt x="3219516" y="547684"/>
                  </a:lnTo>
                  <a:lnTo>
                    <a:pt x="3172722" y="532622"/>
                  </a:lnTo>
                  <a:lnTo>
                    <a:pt x="3124765" y="517926"/>
                  </a:lnTo>
                  <a:lnTo>
                    <a:pt x="3075534" y="503549"/>
                  </a:lnTo>
                  <a:lnTo>
                    <a:pt x="3024916" y="489446"/>
                  </a:lnTo>
                  <a:lnTo>
                    <a:pt x="2972803" y="475570"/>
                  </a:lnTo>
                  <a:lnTo>
                    <a:pt x="2919081" y="461876"/>
                  </a:lnTo>
                  <a:lnTo>
                    <a:pt x="2806369" y="434852"/>
                  </a:lnTo>
                  <a:lnTo>
                    <a:pt x="2685891" y="408007"/>
                  </a:lnTo>
                  <a:lnTo>
                    <a:pt x="2418078" y="353388"/>
                  </a:lnTo>
                  <a:lnTo>
                    <a:pt x="1358059" y="158448"/>
                  </a:lnTo>
                  <a:lnTo>
                    <a:pt x="1004520" y="99210"/>
                  </a:lnTo>
                  <a:lnTo>
                    <a:pt x="776591" y="64195"/>
                  </a:lnTo>
                  <a:lnTo>
                    <a:pt x="563631" y="34994"/>
                  </a:lnTo>
                  <a:lnTo>
                    <a:pt x="465110" y="23173"/>
                  </a:lnTo>
                  <a:lnTo>
                    <a:pt x="373147" y="13524"/>
                  </a:lnTo>
                  <a:lnTo>
                    <a:pt x="288679" y="6285"/>
                  </a:lnTo>
                  <a:lnTo>
                    <a:pt x="212646" y="1698"/>
                  </a:lnTo>
                  <a:lnTo>
                    <a:pt x="145986" y="0"/>
                  </a:lnTo>
                  <a:close/>
                </a:path>
              </a:pathLst>
            </a:custGeom>
            <a:solidFill>
              <a:srgbClr val="FCE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2">
              <a:extLst>
                <a:ext uri="{FF2B5EF4-FFF2-40B4-BE49-F238E27FC236}">
                  <a16:creationId xmlns:a16="http://schemas.microsoft.com/office/drawing/2014/main" id="{12D094B0-DB17-4298-9D35-438F3D548931}"/>
                </a:ext>
              </a:extLst>
            </p:cNvPr>
            <p:cNvSpPr/>
            <p:nvPr/>
          </p:nvSpPr>
          <p:spPr>
            <a:xfrm>
              <a:off x="6618730" y="4306823"/>
              <a:ext cx="1339596" cy="8351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3">
              <a:extLst>
                <a:ext uri="{FF2B5EF4-FFF2-40B4-BE49-F238E27FC236}">
                  <a16:creationId xmlns:a16="http://schemas.microsoft.com/office/drawing/2014/main" id="{BF195DB8-E563-4F4C-B077-14D8E8034F3D}"/>
                </a:ext>
              </a:extLst>
            </p:cNvPr>
            <p:cNvSpPr/>
            <p:nvPr/>
          </p:nvSpPr>
          <p:spPr>
            <a:xfrm>
              <a:off x="6661404" y="4326630"/>
              <a:ext cx="1254760" cy="749935"/>
            </a:xfrm>
            <a:custGeom>
              <a:avLst/>
              <a:gdLst/>
              <a:ahLst/>
              <a:cxnLst/>
              <a:rect l="l" t="t" r="r" b="b"/>
              <a:pathLst>
                <a:path w="1254759" h="749935">
                  <a:moveTo>
                    <a:pt x="1254252" y="0"/>
                  </a:moveTo>
                  <a:lnTo>
                    <a:pt x="0" y="552894"/>
                  </a:lnTo>
                  <a:lnTo>
                    <a:pt x="998105" y="749808"/>
                  </a:lnTo>
                  <a:lnTo>
                    <a:pt x="1254252" y="0"/>
                  </a:lnTo>
                  <a:close/>
                </a:path>
              </a:pathLst>
            </a:custGeom>
            <a:solidFill>
              <a:srgbClr val="FCE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bk object 19">
            <a:extLst>
              <a:ext uri="{FF2B5EF4-FFF2-40B4-BE49-F238E27FC236}">
                <a16:creationId xmlns:a16="http://schemas.microsoft.com/office/drawing/2014/main" id="{53027A41-25FC-4AE8-8CE1-7B12B0810C0D}"/>
              </a:ext>
            </a:extLst>
          </p:cNvPr>
          <p:cNvSpPr/>
          <p:nvPr/>
        </p:nvSpPr>
        <p:spPr>
          <a:xfrm>
            <a:off x="6350101" y="6038005"/>
            <a:ext cx="2068067" cy="3017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99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/>
              <a:t>Battery Technologies</a:t>
            </a:r>
          </a:p>
        </p:txBody>
      </p:sp>
      <p:graphicFrame>
        <p:nvGraphicFramePr>
          <p:cNvPr id="54339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9876"/>
              </p:ext>
            </p:extLst>
          </p:nvPr>
        </p:nvGraphicFramePr>
        <p:xfrm>
          <a:off x="304800" y="1143001"/>
          <a:ext cx="8153400" cy="2719526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0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Density, Wh/kG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$/kWh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Cycles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Charge time, hours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Power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W/kg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8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Lead-acid,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deep cycle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50-100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Nickel-metal hydride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4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Lithium Ion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500-100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56" name="Text Box 68"/>
          <p:cNvSpPr txBox="1">
            <a:spLocks noChangeArrowheads="1"/>
          </p:cNvSpPr>
          <p:nvPr/>
        </p:nvSpPr>
        <p:spPr bwMode="auto">
          <a:xfrm>
            <a:off x="304800" y="4191000"/>
            <a:ext cx="8382000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/>
              <a:t>The above values are just approximate; battery technology is rapidly changing, and there are many different types within each category.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/>
              <a:t>For stationary applications lead-acid is hard to beat because of its low cost.  It has about a 75% efficiency.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/>
              <a:t>For electric cars lithium ion batteries appear to be the current front runner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13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4555"/>
            <a:ext cx="7772400" cy="627864"/>
          </a:xfrm>
        </p:spPr>
        <p:txBody>
          <a:bodyPr/>
          <a:lstStyle/>
          <a:p>
            <a:r>
              <a:rPr lang="en-US" dirty="0"/>
              <a:t>Battery Technologies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9184D-9B0B-4A04-ADB8-7CAA3B154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61" y="1090988"/>
            <a:ext cx="6781077" cy="4556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8F524-CFD4-43D7-A479-03066D30F9CE}"/>
              </a:ext>
            </a:extLst>
          </p:cNvPr>
          <p:cNvSpPr txBox="1"/>
          <p:nvPr/>
        </p:nvSpPr>
        <p:spPr>
          <a:xfrm>
            <a:off x="76200" y="5740681"/>
            <a:ext cx="8372472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FIGURE 9.11 Specific power and specific energy for a number of battery types.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en-US" sz="1400" dirty="0"/>
              <a:t>Source: International Energy Agency, </a:t>
            </a:r>
            <a:r>
              <a:rPr lang="en-US" sz="1400" i="1" dirty="0"/>
              <a:t>Technology Roadmaps: Electric and Plug-in Hybrid Electric Vehicles</a:t>
            </a:r>
            <a:r>
              <a:rPr lang="en-US" sz="1400" dirty="0"/>
              <a:t>, 2009, p. 12. (Original source: Johnson Control – SAFT 2005 and 2007.)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52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04800"/>
            <a:ext cx="8625840" cy="533400"/>
          </a:xfrm>
        </p:spPr>
        <p:txBody>
          <a:bodyPr/>
          <a:lstStyle/>
          <a:p>
            <a:r>
              <a:rPr lang="en-US" dirty="0"/>
              <a:t># of Cycles is </a:t>
            </a:r>
            <a:r>
              <a:rPr lang="en-US" dirty="0">
                <a:solidFill>
                  <a:srgbClr val="0000FF"/>
                </a:solidFill>
              </a:rPr>
              <a:t>Depth of Discharge </a:t>
            </a:r>
            <a:r>
              <a:rPr lang="en-US" dirty="0"/>
              <a:t>Dependent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85" y="1092785"/>
            <a:ext cx="847344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Lead Acid Battery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62818" name="Picture 2" descr="DOD vs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50480"/>
            <a:ext cx="6099503" cy="42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17071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Image Source: http://www.mpoweruk.com/life.htm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058" y="1818888"/>
            <a:ext cx="2675415" cy="412420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4625" indent="-1682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Ballpark is 1000 cycles at 50% discharge</a:t>
            </a:r>
          </a:p>
          <a:p>
            <a:pPr marL="168275" indent="-1682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If $100 /kWh ($200 per useable kWh), then the capital cost is $0.20/kWh</a:t>
            </a:r>
          </a:p>
          <a:p>
            <a:pPr marL="168275" indent="-1682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This does not</a:t>
            </a:r>
            <a:br>
              <a:rPr lang="en-US" sz="2200" dirty="0"/>
            </a:br>
            <a:r>
              <a:rPr lang="en-US" sz="2200" dirty="0"/>
              <a:t>include energy cost;</a:t>
            </a:r>
            <a:br>
              <a:rPr lang="en-US" sz="2200" dirty="0"/>
            </a:br>
            <a:r>
              <a:rPr lang="en-US" sz="2200" dirty="0"/>
              <a:t>ballpark roundtrip </a:t>
            </a:r>
            <a:br>
              <a:rPr lang="en-US" sz="2200" dirty="0"/>
            </a:br>
            <a:r>
              <a:rPr lang="en-US" sz="2200" dirty="0"/>
              <a:t>efficiency is 80% </a:t>
            </a:r>
          </a:p>
        </p:txBody>
      </p:sp>
    </p:spTree>
    <p:extLst>
      <p:ext uri="{BB962C8B-B14F-4D97-AF65-F5344CB8AC3E}">
        <p14:creationId xmlns:p14="http://schemas.microsoft.com/office/powerpoint/2010/main" val="103967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A77F-D086-4D30-9994-76E6955E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Acid Battery Charging</a:t>
            </a:r>
          </a:p>
        </p:txBody>
      </p:sp>
      <p:pic>
        <p:nvPicPr>
          <p:cNvPr id="6" name="Content Placeholder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2AA8747-5B13-4C3A-A1DC-0471D6EDD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9804"/>
            <a:ext cx="6643268" cy="3800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B33C4-FFC7-4487-B353-5FC7A01B9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4E411-ECEB-49CB-9AB3-2285E6E7F6CD}"/>
              </a:ext>
            </a:extLst>
          </p:cNvPr>
          <p:cNvSpPr txBox="1"/>
          <p:nvPr/>
        </p:nvSpPr>
        <p:spPr>
          <a:xfrm>
            <a:off x="990600" y="6504291"/>
            <a:ext cx="6482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http://support.rollsbattery.com/support/solutions/articles/4345-agm-charging</a:t>
            </a:r>
            <a:r>
              <a:rPr lang="en-US" sz="1400" dirty="0"/>
              <a:t>  24 Apr 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0CDFB-FA0B-40E4-9800-DDBA081D0411}"/>
              </a:ext>
            </a:extLst>
          </p:cNvPr>
          <p:cNvSpPr txBox="1"/>
          <p:nvPr/>
        </p:nvSpPr>
        <p:spPr>
          <a:xfrm>
            <a:off x="176842" y="4788205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Bulk stage</a:t>
            </a:r>
            <a:r>
              <a:rPr lang="en-US" sz="2000" dirty="0"/>
              <a:t> - charger delivers fixed current I</a:t>
            </a:r>
            <a:r>
              <a:rPr lang="en-US" sz="2000" baseline="-25000" dirty="0"/>
              <a:t>1</a:t>
            </a:r>
            <a:r>
              <a:rPr lang="en-US" sz="2000" dirty="0"/>
              <a:t> until the voltage limit U</a:t>
            </a:r>
            <a:r>
              <a:rPr lang="en-US" sz="2000" baseline="-25000" dirty="0"/>
              <a:t>0</a:t>
            </a:r>
            <a:r>
              <a:rPr lang="en-US" sz="2000" dirty="0"/>
              <a:t> is reached.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Absorption stage</a:t>
            </a:r>
            <a:r>
              <a:rPr lang="en-US" sz="2000" dirty="0"/>
              <a:t> - charger maintains voltage U</a:t>
            </a:r>
            <a:r>
              <a:rPr lang="en-US" sz="2000" baseline="-25000" dirty="0"/>
              <a:t>0</a:t>
            </a:r>
            <a:r>
              <a:rPr lang="en-US" sz="2000" dirty="0"/>
              <a:t> until the current tapers to I</a:t>
            </a:r>
            <a:r>
              <a:rPr lang="en-US" sz="2000" baseline="-25000" dirty="0"/>
              <a:t>2</a:t>
            </a:r>
            <a:r>
              <a:rPr lang="en-US" sz="20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Float stage and termination</a:t>
            </a:r>
            <a:r>
              <a:rPr lang="en-US" sz="2000" dirty="0"/>
              <a:t> – charger maintains I</a:t>
            </a:r>
            <a:r>
              <a:rPr lang="en-US" sz="2000" baseline="-25000" dirty="0"/>
              <a:t>1</a:t>
            </a:r>
            <a:r>
              <a:rPr lang="en-US" sz="2000" dirty="0"/>
              <a:t> indefinitely or until the charger is shut off or unplugged.  This stage is ideal to maintain battery state of charge.</a:t>
            </a:r>
          </a:p>
        </p:txBody>
      </p:sp>
    </p:spTree>
    <p:extLst>
      <p:ext uri="{BB962C8B-B14F-4D97-AF65-F5344CB8AC3E}">
        <p14:creationId xmlns:p14="http://schemas.microsoft.com/office/powerpoint/2010/main" val="221087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01000" cy="533400"/>
          </a:xfrm>
        </p:spPr>
        <p:txBody>
          <a:bodyPr/>
          <a:lstStyle/>
          <a:p>
            <a:r>
              <a:rPr lang="en-US" dirty="0"/>
              <a:t>Stand-Alone System Energy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 many locations clouds can greatly reduce the available peak sun hours, sometimes for days at a time</a:t>
            </a:r>
          </a:p>
          <a:p>
            <a:pPr>
              <a:spcBef>
                <a:spcPts val="1200"/>
              </a:spcBef>
            </a:pPr>
            <a:r>
              <a:rPr lang="en-US" dirty="0"/>
              <a:t>As a minimum the average peak sun hours must at least meet the average load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Peak sun hours and perhaps the load have a seasonal dependence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Sufficient</a:t>
            </a:r>
            <a:r>
              <a:rPr lang="en-US" dirty="0"/>
              <a:t> storage is needed to supply full load at times when the sun isn’t available</a:t>
            </a:r>
          </a:p>
          <a:p>
            <a:pPr>
              <a:spcBef>
                <a:spcPts val="1200"/>
              </a:spcBef>
            </a:pPr>
            <a:r>
              <a:rPr lang="en-US" dirty="0"/>
              <a:t>Probabilistic depending on location – how likely is a string of low sun days  </a:t>
            </a:r>
          </a:p>
          <a:p>
            <a:pPr>
              <a:spcBef>
                <a:spcPts val="1200"/>
              </a:spcBef>
            </a:pPr>
            <a:r>
              <a:rPr lang="en-US" dirty="0"/>
              <a:t>Inverter and battery efficiencies need to be considered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4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5181600" cy="685800"/>
          </a:xfrm>
        </p:spPr>
        <p:txBody>
          <a:bodyPr/>
          <a:lstStyle/>
          <a:p>
            <a:r>
              <a:rPr lang="en-US" dirty="0"/>
              <a:t>Estimating Storage Needs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AAC6A-D281-4892-9282-0678A39D5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95400"/>
            <a:ext cx="7048500" cy="3825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5AFBB-C352-4567-9860-CDD9578852F3}"/>
              </a:ext>
            </a:extLst>
          </p:cNvPr>
          <p:cNvSpPr txBox="1"/>
          <p:nvPr/>
        </p:nvSpPr>
        <p:spPr>
          <a:xfrm>
            <a:off x="228600" y="5562600"/>
            <a:ext cx="89916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FIGURE 6.31 Days of battery storage needed for a stand-alone system with 95% and 99% system availability. Peak sun hours are on a month-by-month basis.(Masters 376)</a:t>
            </a:r>
          </a:p>
          <a:p>
            <a:pPr marL="457200" indent="-457200"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2851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PV Powered Water Pumping</a:t>
            </a:r>
          </a:p>
        </p:txBody>
      </p:sp>
      <p:pic>
        <p:nvPicPr>
          <p:cNvPr id="14339" name="Picture 2" descr="http://www.rajkuntwar.com/images/solar%20pu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572000" y="4724400"/>
            <a:ext cx="426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http://www.rajkuntwar.com/html/Solar.html</a:t>
            </a:r>
          </a:p>
        </p:txBody>
      </p:sp>
      <p:sp>
        <p:nvSpPr>
          <p:cNvPr id="14341" name="AutoShape 4" descr="data:image/jpg;base64,/9j/4AAQSkZJRgABAQAAAQABAAD/2wCEAAkGBhQSERUUExMWFRUWGBcZGBcYFxsVGBgYFxgXFRUYGRcZHSYfGB0jGhgXHy8gIycpLCwsFR4xNTAqNSYrLCkBCQoKDgwOGg8PGiwkHxwpKSkpLCkpLCksLCwpLCkpLCwpLCkpLCkpLCksLCksLCksKSwpKSksLCksLCwsLCwsLP/AABEIAL4BCgMBIgACEQEDEQH/xAAbAAABBQEBAAAAAAAAAAAAAAAEAAEDBQYCB//EAEYQAAECBAMGBAIIAwQJBQAAAAECEQADEiEEMUEFEyJRYXEGMoGRobEHFCNCUsHR8GKCkjNy4fEVFkNTg5OistIkVGOzwv/EABoBAAMBAQEBAAAAAAAAAAAAAAABAgMEBQb/xAAlEQACAgEFAQACAwEBAAAAAAAAAQIREgMTITFRQRQyBCJhcZH/2gAMAwEAAhEDEQA/ANIUQqYIKIVEfU5HhA5EICJt3CphWBE0KmJgmHoh5AQUQqe8T0QqYVgQFMPTE1MPRBYEFMKmJqYVMFgQ0wqYmohUwWBDTDERPRDFEKwB2hm6wRRDGXDyAhaE0S7uFu4MhWQUwqYI3cKiDIaB6YVMEbuH3cLIKB6YcIgiiG3cGQyCiGpgkIjmiDIRBTCpgjdwt10h2OiCmFTE+7h6IVjB6IVEECXHW7gsaJjLhBEWZ2Y+ShDf6LV0jlWtH0ral4VtEPuotEbN5n4R0dljQxO/EezIqRLh6IsTs06NHBwR5GK3l6S9OS+ANEKiCzh2hCUOsPcFiB0Q+7gndQjLh5kg1ELdwRu4W6gyEDGXDUQUZURzlBKSpRAAckmwYdTA5pDVvohohFHQxktseMCs7vDlg7FbgEjmARwjqRGdVOUskb2YonMmasDr5Rl17dowf8lXwdcf4zatuj00ymztEK8VLGcxA7qH6x5qnDBqQLZlSq1Zal9ByvdtWAlw2EK1JRLluSfwAEkc7lgH9HfOI/Lfhf4q9PQpG0JS1BKJiVKOSUmon0Hp7wNN8QYZJIVPQ4JBD1XBZuF9YzGLn/V0GUgutX9qtKkpZv8AZovm7lSufK7Vn1spvUHOTFFgzAi1je3IX5NH5M2X+LA2i/FOFTbeEnK0uYe96eh9mjmd4rkJJH2ij0QQ3Q1N27xiJbJZZLn7oKyQwLOwDFiGANnGoF2lykjiUARoONTkAM/8LMSdakjWy/JmP8aBs5vjCUm27mnLRIzuxdWbERbbJxe/lb2goSSyaiCpTeYgJfhHPnHnmy9mGfNShIBKjnSqw+8ok25mPUsNhKEpQGpQKUsG4RkT1JJL9Ryh6erqTl3wZa2nCC6IwiHpifdQt3HdkcIMZcNuoK3cLdQZDBt3D7uCN1D7qHmMG3cLdwSZUIS4WQA+7joIiaiFTCsYcuaX0HaEMQrnHRlQhLjk/qVlL0cYtUMrEHkIeiEJcFRHnL0QxH7EIzTo8dbqH3ULgM2QqUT1jiiCRKhbqHkkQ7YNRD0GCdwYX1cwZjxYHu4W7gz6tFZtnaqMOgqVc6JDOSQ4F7OQCeQZzZ4HqpDWnKT4Q2PxiJKCuYWA972DDNybAavHnu3PEMzFEoCVJlDNNINgbFZe12szO3mMCbV29OxKiZhCUpIVSFslL8IyDqLiz6kswyrErqcApCRc8RNgQAVMb3UAMg5DAZxzy1Gz0NLQWny+yUA5JdKWcqZCCzgublg7Fg9yMyRCVPJBSCWzJMwB6fvFkkAD1bmTEIINk0BObmt2SKiVEaAObWHU3Lkp8qQNB5KirkGItci17sTfLI3JJSKyEIZRJAFy55BhkA5a/MnpbTFjBJKUlKcSoCoio7tJuEoNzWWBdrWPKHUPqSAVFJnrelkg7oOUqV/EokEZs45AmKf61WStcxRu5JAqUVZConzFszkEk6QdiOakMVKoU7hmWXbN7gsPcm3NnSHdRye7Sw5J0DmxNzyAHaI/rRWbKIA5AJSAHUSToAHLkE3POOl4h7AzWD3anRyou7dtABq5LY0SywpSrJUOgQlACQAM9EgetgLkwp8yY9jNAFrmm1y5Ys7kkjqBpDTErCRwzTUBVxNaxSny5ZKPUgaRaeE/CqsXOpUkhCWVMJNTh8hYAuYKsLNf4H2EZcrerczJuVRcpQLC/M/nGjGGMW8nBpAAAYAAANkBlHRw8aR1VHhHJqaTm7ZTfVoYyYtjh4jOHjZaxg9ForNzD7uDzKiMoi9wycaBN1C3UFUQqRygzFigUojky4LoEOJQg3KGoX0BbuFuoOGHHMQvq8PcRe2yUy4bdwQpMMExz5CxId3DhEThMKiFkGBBRCoieiFRBkG2Q0Q1MTUwmgsMGRCHcxJTDUwrHyUe39vqkhpcpU1ZcClmBABNRyAAOZ1sATHmm0NnYmeszJ4S5/FNQCAC9KQV2f8AV3j1Gf4Swi1qWvDSlLUalKUlyTqTHafC+EGWFkf8pP6Rm0zrhqRS6PIjsOYWCjh0J5Gei3O1dz11f2in7PUkEV4YJGgmpUfVgXPwj2ZHh/DjLDyR/wANP6RKNlSf9zK/5aP0iaZe8vDxRcuWAwxOHSNTSsqUzHKjLUD1JOhWzMTh5IUtU9K5oH2YEpVCS3mVYKJ+Xrb2iXhEp8qUp7AD5RKSeZ94eL9DeXh4JNxW8VUvFKUTrulKJ06ZZMLBm5x3NCTwomTiHsNwqs9SArM20tYC0ewYdG5xakhwiemsAWAmy2TMtkKkFJ/4ZivlbHC9rTZ5V/ZyZTAO5Knuo8hTl16RNNFLUs8xThFMwRjVPm2FXcZgeawdyeduUS4XZygoFWHx62zBkFIJvSbk2BLtrePbv3nCoi8P9M9+vh4ufDE5ZcYXGEm5KxLDk3JvzMb/AMJeGEysNL3kpaJgmb1QKgFVpJCKqLFIGmV41IRDhMNRol6rYhO6R2J3SGpENTA0mJSkSVjrHKkiI1PziFSjq8NRLc/hOJcMZMRCdCM6Kpkf1fw73MP9XiIzesMJxh0xVHwm+r9YRw8RfWSM4RxUKpA4w8O9xHQw/wC3EBzSFEXUCMilRHysfUGFgpUsy0FVSiUpJJYkkgOSWvEylJFR04sOT51Dok/OO0X7fOB1LAnqfLdgn+oiJsLPSsOhSVDQpIIzIs1ozUinCyVoUNMmhLVEByweznlHREPJE4DQnhjAW0tpiSmopUoO3CKjoMhc56XtCckhqLDiI4UWMU+y/EyZ0xaCiYhlMkqQUhQezPq1zoxEW31lOdQ94SmvSnpv6jsiE0QjFI/Gn+oR0cSn8SfcReSIwfxHcJ4iTi0HJSfeIZ21JYcBYqHtC3Ij25kmMxe7TURZ+bRS4jbxUkswIKcjz/bQPjcetZUVKRQSoAViwyBY/lFNupiE01JUApwKhk2Zu4Oh0YPGMtVfDphpV+xr5G1bAq/C/J72blrE0vHgqZwx1Nm/WM7JNNbKCyQmyikAioMGe1rt3jmQkgK3kxDsGZQLlwf1uIW7VA9FO2X+OpmIC0gFUpVabP5QUrbukqHrHWy5aFT501KwoLSlikgilBp01qCoAmYoqWKFpYJYUnq54b2cJDnmTA2zcRuZuKKClhKSshilNalkrN7gOSW6xWaf0lQr4aYLFVOvL5/vrElEZ/D7VeaCpcu6SCE1E1PmCQ36wZh9oKrVUQwFgCC5u9hldheHux9J2f8ACzpgEbTSaLWWWB7h3jmdjvMCsIAAAL5E8/jbpFZs7AcLzVpIDqTQSQkuWOXM/CDej6C0P8LZW0kgXsb2/ulmiWXNCnIyBZ4zmMnsCgKQSpAuX/tAai1nvbtCl7SUMOpCnrJVceUOQzkZ6wb0fStk06LgEXByhjLil2dtpCJQCl8QzSEqYdi3aCpXiGURckHXhPwtF7qrsl6T8D6ITQGrb8kfePolX6RDP29LUDRMYhmdwL2AINyDc+kG9FfQWiyyMvp8oYyhAErbYKRURVrSHHVuscydsIAIzOYYEi5du7Qt6PoPRkvhY7uGVLgRG2UNdx2BMcnxBJ/Ep/7phrVj6Gy/ApWHhtlSXkSi/wDs0f8AaIEO3pWij6pUPyjrZ22ZSJMtClF0oSksCzhIB0hS1E/pcdJr4ZdW2pjM1QHVRDN7N0NoZO1FgcPDYizs+g4bNBeJw4KSAlh+J7ltbXyaB5eGDVBPW6iw1vz9Y87JHcKXtOcA5Vo2RcjkH66mF/pQkNUSWPDcN1OsQEhSiBJDnm/re/eEMPzQnmOJm9AeInJ9IOBURHFqHU9i1+vXrEo2kU6sC1hp35+nKOQlb2QBkWYMz9bRMiUoqCVEB+QqIu4ZhBaAiVtSYc1f1OzdQCwiZG1F5FRJIuwJBjuYggB1OdAakgtws/3XPtAm8SS97s9xYvd29oKQB8iTMUyuE2JuWy5Dv+cD7pSleUE6todB8T8I7RMduBRYkmniApAvnbPplEJxBCnSVAdGY5Ea9SYlDLDByBmtdOfCBk2mXP5w2JC0KcJLZuQxN2FTDUAxU4naKzUlAIWRwklJDi2bu/fn0jzvDYrGYlVMmYoA1MDOWkcJDlntcju/SLjBPlszcmnVHo+N2tQl5ikykksFKZN82qVnkT7xJhsTvEuFPmDYEJYZFwxNxaPJdtbFxUhBVPIWlRSkGtUxlG4IfVgR6mCJ3h7FYlaly5iQjhFJmFN6EnL2v0PKNNuNXZOcrqj2ORsxRTU/oAnO73bt7wsTgKbVuR/dD+4v17x4sfBONtxJY612P7vDK8C4s5rlm2dYNjf2iMFfY8n4erq2gQSBVYtpp2gnZ+JVVi3PFuEs7fjI/wAI8c/1HxNJXXLKQFHzAvS7t7QNsnw9OnIC5a0B3YFwSQQ2XMt7RrCC9M5Sfh7Nv5hLkuNaSOfwhKxwGpOeo0PXsbR5VL8FYx2Cpev3k6Z3e0JfgvGamVc/iRrfnEYR9Lzfh6bNxpzEyl2OaPgAcu8dy9srRZM2zHVKm9z1jy5HgfG6JlGz5yz+cSI8H47/AHST2MofnBhD0WcvD1H/AEqWIUsG9zUh7kZMrpECtpmineik3uXII6u5/wAI8+k+Gdopylo53Mg5d45x/hjakxBQtEqkgO24BYF8xfTQw8YehlLw22A2+jEJeXOSoilJNKk3LhJZQGbZ9oJClu1YvyCn01e+seZ+G5ivquJCEhUz7OmoAptM/CrhPmvFpK2PtWm2HkMwPkkCzOMiDlFS04r6JTZt5k2bpUoXYsdBeBZuIUEuFTAptQfkLNGQRs/aT3w6DfQpSR2ZcHyMJtJIfcK6DegD/vicI+lZvw0Mico5q9S4vpZzaO0TlAEV2/mIy/wilkzsagKVNw6ghIUVkTU1BIBrIYuCzkEXjrwDj1zkrNa5gCllO8Lqp4AM9f1huKrgM+aaLsTScm73hipRsCx9R3vBk2aUk/ZkgGxHEPYZ8iOsQpxjFt0QOVBfW3PkfWItFkKnByUH739vWON+fxH3MTzdprdlSZncSzbQu3SON61tyotrY/GDgbNVjUhnyAYdM+nygOXJNFR+9YAkMwbQcy3tAytp1ILsLvnmMg19Xa2vOKo7Wm1lKU8PVzmXewH8TjoMowSsp8FvKBU/LIHLMs9+bnPlCW5UkWuzN7Z9oDxExTMH1exOliNSDfsxOkC4vDzQApJUlj94OGBsHfXmzGGx0aKfgzmroW1yHVgSWvpcwGlQu1+3PUB25jPk8VCtozUEIVSpJT91QcEFyD8b/pB+BkrUzpUEqdnUlVqWcU5Z/t4lMdBE1ZLmlm1Fjbk2XFpDyMLXYvzPdrd3pJgafLmFqOJ/w6sdASAbuI52XiqVAKF7G5Zxy/yfWKvgmiaXiDKUQ1QZnLZl7t0JsOkJGJUCrV9Ogdub5j+mOZ+HqJoIUCQbFiSb5ZNeIRIJcg2zBu1rXa4/QQAGoW5LsToHdm/zGfKPPvo5lhU9I6Tn/qTeNkZS3qCvvWZi4z6XbrGE8AYgomlSWdpzPe7g+pYEjtFx/VkP9kaL6UcHThKrtvZevQ6aXJHpAfhCcd3MD6o6hjLP6RN9IlZwSycguUelRVk5zYKJ9RFd4QmAhYdnly2fqFD99s4uPOmLqfBq0EFmAs3v+TfnE6VMfKlzYls2ydu59j0iDB4Jwni4slZa5v8AygX687CSZs3zNMIJt6gufcctIztWXycY6WmlZpS9Kjaz8JBPvFF9EeGSvCTqg7S1EFg4IWkgjkRa8W81KkBYDKFEwk1ElJUkkfN/XpFT9EAfCTxkTJmMerpb4tG+l0zHU7NOR2HWxvd8u/wiA4ikWAIf0Hq3Qw+CRNSlIJHC7WzYXtrrDISQkhdNyKWN3cm9stX6xgzQKk4o/dIcMC1n0y5xIuVUxAsGILs4LxWow5Q/EGqB/S+nL1goVJHCXBJvlZ+XrEtDJpakg69xzd8+0EYOclVmfRzk72HxHxiqnhdNnsPUtbLm0RyMStIAd7izajN+UGIWeZ+GSwxCenymJj1bD4kUocsaRbowz/eseSbBP2mIvZlf/YGj0dSVOgFrhOocWFz1btlHTqrox03Vl79YTYENfPLsfUx1jcCFDhJYXBv6594ozh1gq7FnOZt68j7xY75Qc2UNRo97dbxz4s2ysp9rYNe5nOXBlTDqGdJ07P6sNYy30cyVqlqSi5AUpud0D5mNv4gxKhJn1MGlrAtbilrqH/Z7xiPoxnNUSHsQ2hcob2vG0f1kZz7Rr8KZiGK0qZuoALkHO8TT8KFiqpQSTycZ3YODppB8/ahSM6XYKfte/qBFNjceEkhaSCpwAkOCq4BYJL2vpnERNTtGE0Qpgl0hqrjza3LvcFoSsGxatX9Sv0h8HNJ0YgBy9h2YmwIsHiYYxQs5+H6Q2MFxG1UIDUuQXsbAsoOB20fSIdmTQFul3UebAJ4iDd3zIbOMqJq1KIVfIEEWVcEv6HKL/ZEgglQYvm9tdOneE0ooE7ZYISqpSqlIKmysSElgS45j1frFhJxpuAsvkLWTzKQfzfKAZtQqJze5ct758rwy1qB0u5VcWdx2D/CMHZvwSYLEKTYAnqSFGz2Li5Ym/W2UEzcYFKK3IN2ZmcgXyHURBIKjmjK45D2N8o5n4pKOJbJqZqgQ5UwsA/4gG/iEZ23wauEeyUY2ekgIUkB2uGBqYm4H7vEMvKpYluk8JvrrYDqAOijlEmFxYUCtJTMQFNZRCnTZmIdwoejHpE8nEJmJUQSlpiUNmApQICQzuzH1BOUGUlxRm4xfTIkbR3aiFJSkNxKBqTcEhtci/RokVtWml6XLWek3dhlfI+14hVjkeYKBdinM5slKmAJyu1nBHWAts4oOkTaEuoEKUoAVKqvkXZyGDDzXJjRN/UQ4l5Pxhs/CFUlrXD1OxcuPzaPPvDaV4WZdNa3mcCSTZVnJAIFgfcRol4tKiLE1FfmdOQAmHNkMCH7iMRgBMmzP7UylVLAUAp3TYXBBvrHTotU7OfVTTVGi8WbexE3BzUKw27QqglRLlwtNxxanpFZ4T3pcyQgkIlOVlgkVKCWe1y4gTbSJ4QpMzGImI1Sk1KZwclJBzpvV8oF2ftudhwDIoBMsBddPlBt5iNTpyjXH+tKjFy/tbs9AwKcUX45KL1XJzJJy3Z1Uf2I7E+exO/Q1qiCrMunPdgZPccowErxnilEEykLLkuEKLklzdKv28Xew9s4ibNMtWHRKSsOtaxMCUpS5KmJZwLAdYzpmjrvk065cwIU81P8AZrUUkzC4pUojzJzdv5tWgT6L1bzDTyhIkvJmNQVKYlgCAokk20N4i2l4rwOHCgtU7FOwpSg4eSGvSVqBWpyXim2V9JkjDqXu8HKQlSSAlClJKCUhJIUUqOj6RpBMynTNT9QxdIUraExIsA8sgmqlItVYEqAvzMDT8DjCSE7SLi7ql2Ba+dn0jMz/AKRxMlzEbtKa6LiYXZK94XJTck0h+kCo8d0hIKEKpL+dtSQ3CQGJN84mUX8Li16aqT9cLA7RQQ1XFJZrHRtC98rQXLTtAhk42TcFTbkBwwcvSys2sdYxWH8cgF1AKOp3hDiwpUyOIMltLFoNwfj6WMkIFiAK1lhYgD7MgAaD+9ENS8K/r6atWD2qUmnGYdQYuBIdn/ls8QIwu1ElvrOFLXvJyJ/upty7xT4X6SACKZiE2AY7w1NkCAi5OWmUTTvpG4VKQErIdxTOZReoBRpYfl6w0p+IHiYvY6iFzgGqKVM9g9Q+Dxu04vaRaqThZgSwZKyguMi5Pp6xgdhrClzFrNIYqNiWBWCphmSxJ08uYjXzvHstL0T3cG31dYzOYed398o1mm64MotJvkMXtXGyrzcAtuaVAuHBBsDa8TTfGdDCdhsTKcO6kcnY3bn8IEwvjubPJlyhWVNbdpzSM2VMZ9fblFhidpbSUk1IJSwCqtwwB4siVObvYRGKX7Iu/CWV4rw0+RMAmDeCXNoSUqu8u2bh30frGb+jJmWCkmxDDNwUKy/ecFr2RNSmZMWnDoMtC3DBRJQC6WQlIdw19Occ/RvtDeTZ8xSbrBJosxKpdw/UQ2oqLxBZOSs2U2SJjEpJJSAzXUFUkNdtBeOZ+xgpRU67AumprhrWtcVOw0MdHEDeoFbpsglTC4L0m9gSAbWDZiDJG0GquX/pdrqYu4B4e5Mc1ujoM6vw8qp0C9eRUxZz1vkNNb5RAtE4Ehk+i0t6OQfeNPicQK6lBjakhhepwQsMHNzRzd8o5OPIsJaCNHAdtH44LCrPPpOKly5NU0KHDZlOVMQ4pYEHS/K0EYTbcyb/AGKBLlsEgzGUtT2dISASchm1nMUM1apaSaACBUQtAXcPS6hk7anUHKOhtcrVYipP3SEgHnQwBAIc9LZxtinyRfxm0weFWAppwmM7KIYBrO1RB1IzHDcGI5apgDqBIeolPEq92LBzYaPytFXgfENkAS2TUkEuG5ZpFg/x7wVI2mGYKDEKurzFQIcMLDitqS4PJ8pRb7RcZU+x8LjJU0mWFgqH3VFaTnlSpgL8s26welKUZhykoGRVkawwuzlIvySIrJe2CuxZ9CBbhSSGNs7epHSORgcXPmKBkrlS05rY2FJINrKNw7MLZxOzZb1/UXmFxKJSalpQEioqq4QVXJcAPmQCxcsM4C/1oMwiVg0hUw1rWqlgAklRUCogOADfszmJ9lfRzMmjeJWkILf2yipS7AElAFqm5xe4D6ON24M4lwbIlOlibulRY2Zn5PFrQaMnrIzS8BOprAXMUpBKUBQSgJBSVqZXmsWALhzYOIaYg0sUISSUrZRKuHjDZFlAKB7xuJ3hpBupc4kACxCAW63L5nPU2ivxPhDCPUqUVNnXOWcuiSBFbLfYlrUjE4jDrSkkJlplgE5G/ECbPZ2Au/lBMUWHmyq6QoIClFRs5L3e/UtHo20dmYKSkEYWSpZIpSAVqU56qZuajAI2fUeKXhcOk6IkJmTB/wARQZJ6gRvDTxTMZzyaMttvYKJeEWplKUEAlT1JFSqkhwWBCQedzFZ4RxNSlUyyv7Nsk/jTdNR06aRupezMJKcplur8SwFdcjw/CM1tXbdDJQJZJe6pcsgPyFOcNabqmyXLmyLGbb+rqYLW2apfCKGaybKdy4Z7NyizRtNJkLWVhlLlpSClT1LDgBSAXITq1i2pgjYGy5U7DLmTkSlrCAUlUlJY7wAsQzhueUTKRwBFMtZKwQndgvSkU0pfNLkuMrxOyjTebVHGImTJso8JWVIUAGUkB3SzTEj71rs9RyDE0/hfwtMIVLMtFSJappCqTWkFixFiW5kdxnEu2No7hRQqRLKrEikpbu+tuXK8WvhHaSyidiEy0ImJQQAkFKSlawFJILj71j3ioQcCZzyNh9G2y5EyVOJkylfaBnlpNikWyMUHirGYWTipyFJTwqandWA3aFMmlN7kE3s8A7P8erwKVUS0ALU5SolSicrZMIosZ42309U6ZJLrL0pWyfKE2CklrJGpcxOppucQ05qMuSf/AFjwRWXUhJuABJqa3QXN8+YjtG2cCR55Q1uhVieoTbu2sVGCwkqfNaXwlRJEteGTMAtcAoUk9XtlFhO2HhgFKVuVjUpQpAJJvxhbJIIytGD/AI9e/wDpv+RfVBmGxuEUobvEynza4YAXZRSLjmM+UFzNnyVinn/tETUp5jiD3A59Iza9g4NZDGUkA5VhBOVyFKU8d45OHQkzBMwxKEhkiYajSAwBAsS2jDnnD2fLFvL7RQ7GH201P8Shz++Brb4Ro8T4SWhSiESjallJCk0gZg+arqHNzGY8OmtU5fNKyo5kAqAJ5lqhYXi52ftLdqKhicYScmw5UVDQCtWUazi306MYSjzkrDU+G8ObKlFKlOU0KI1pGYSA9rHuMmiST4eWk/8Ap8RPl+U8arX4HIsfUA5ZaxFI2yVcMtM9Ru5WiVLvnxEg3cd4ZOPnVEkLScjvJqjmHApABY5BrOdIhJ/WbPFdIssbNxaUTJOIEuaFIWkLCaSFKQQDwgFRy0PfOKjw3slcrey1A1IzCDckKSkMz/iBYj5QTOq+rqmia5CCRSmgJIAYKqKlWJys7RF4NmlCVKWSpStarEuC6ixJs/qYHNKDEtOTkk/popM8SxWtCg7KJWSEust5Uk283lNh6v3jPE4FKc1ilzlk19WLgD0GYyjk45G8IrpBOpfV3NxSX1YexhbawylcSmUC4LF7gC4uwFvhHPnfZvt8kc7x4hItwq0uL6cIFgR1L9YrpvitAJ4Xub1I/wDGGxPhxC/MEdMrnPtlFafCUrSYoDQfsxSnp0D09RB+L2jNTNEsSiEhq5oBpIp8vEGIBcOWdshCXgJcxBTMlBwcmEs5kB1BmcacjlFt9UJluxObgJqAIs1RPQHygXOcHbI2Olc524QbF3JNnuzt1e8RBS1OuC5TjBc8lDszwSa6pSTUC4KVFfMC5epgCSLZiNZhPCUueQucCli4S9N7KuUklnAtbrGjOJkyEOtQQliwyUrIME5t1jJ4vxFMJCMOoBJRxqUC4ceVL8xmzZR3qK+nBKV9GtweEw0pI3MtOfm8wBGbLWSAwER7a8RSUpUkzAoseBCirQ24Yxkl1D7VSlnkVWA7COl4tKMqUk9gPXpFf8I5ovNleLKZKEolKmOhP3igJ7khzy9Ilm7bnL+7KR3qmH4q+cZKRtOhAAALBrFhYxyva6zlQPiPUkxSjIk0s7ac4ht8B2QkN835X5vFZiZ67vNmehSL+gioO0Zn4/ZIA94Hm4lZNyTzv+wBBgyrRPisOpIKkrWSWqClG7aO7j+7lAYxAyUhY5ust8THSpiubHRjl66QCuW581v3zvCaoQbMw0spLB/5n/OM1jdmCxCVDPK8WUyW4bn2F9HMCTJSgwcW6n5teFyMP2KsiTMTvFtu6aQpv9oCOFoIxuBKFYamYoFMmp6XB3pUqkuSFAi2V4DkYA/dXUcrsB6Gpj8IN2nj1ISlNZEukCmq5KWuWZ358hDxYkyi8Ty1iatRnGY7OVOFElIzB5XA6ARPsTbGIThsQmUoJaVcs5Kd4moDkrK/SAsciokkuXvd26u5cdXjvBkS0rSw4w1TkWcHK4Lw6pCvkp8RtCYSSq51fP4x1J2mdR+UFYrCAtn366huzfGApmCIfXlb936RqlLsltBc3GAoJBL21b5RZYLFKQykKKbaFn6dvh0jPysEuYaZaVKV+FIJPqBHpPgz6PSEpmYxwCQRLfTq3mPQWHWDJLtCavoPnqwyJEqbPTIl7xBsJQCipLV0JCCCSlQLGwJjC4/aKJ8wjDyGBDWSCs3GkvhSbDR2JvG78UbSlzZwTRJIlVISlSkgovxFV8yRy0aKnaO1N3JUtBkkoBLCckFV2LIANWlumekcDTUrS7O6OLjyzL+GpJrWMiSQCM3KmDdY107CTitt9MKEtmUJKgOZUp0gWHE4Fs4zPhZiXWaUlTqV+FJWHNuUaiZtPBpscctV8hKUsDpxqA+EPVUpVRnpuCuyHFSjN4VrCBoFEKsXuGu4AJqyvAeK+ypaaRValaUqAHvdxoxzgxeNEwgIRiVgnMoTKcFzYhLl7/evk/Ktxaah5JSSXF11rdgRdThJz105Rmkl+zNHb6QsJhQsKTSQk+dQql1u4ITLCjZueeg5XvhvZKpMkpJANRsSAQATmGd8jb1EVuzps+Wl9y5lqIIVNO8KWF0umlndiHe47Hr20hIcJWkqdkGWsNcCzVcJB+6c0wtV5LFGmlFxeTLRaClRcXvxAP7H1zbKB1TAAoAqT6Bic3LAE9884gG3gAKgmk2UWKSFD+FYALNa+p6wPM8UyVBwou/lqCbc7ukZnIRzbb+M6lqL6iWUt81gKbhJyCgSoWCeRFi9hnCOOULWLahaW+IeK6f4jluABKUMxUoUtnSQE3c9BreBjt5X/wAf9CT8TMjTbmyHqQKTG+O8Qsi6Q3JIV38z9o9A8ObaAlEJ4lUkpAzL5dC4jxUGLzw/tOYlQSFWSHD6ZWHS+UejGo2jzHJy7PSZU6+8mHid3OmTt1sIDm7QD8DE6uXAGmUVI8YUXWL/AImqgweKpM1I3hKmfRs87hi2WfKBV9FySzsaojzDq2XZhc+sQlZGQHf/AAh5eNwxNqm042L65iHMmWo2WodFBJPulX5RspJE8nNZOZ/Me0MrEEciI6OzzotJHULHvwmOF7OmAOGvyUDz+67w8l6AlYhenyeEKjmW+I+EQqwE38J+fyeHlbNnHKWVc7N84Ml4ApqD+Ie/tAgmqeJpyFIJStJSoWIIDg9YBBNVnPo/5REnb6GnQTvzrZ4ZJB/xjifJmKDJkzC7Bwgn2BEFSPD+JUwTJV6sPztE42wsHRiqDY25PbN8naIcVjSoggqSeYLH4G0aDDfR3jVkOgJHV/mzRdq+jyWyd6tMsfxT3PsH+AjVuK+kc/Dzklze5fN9MrvFhg8HVdJTe7AKewfT9tHouzfB+z0MpX2vZJPxUW+EXkudh5QaTISnqoVH9IylNXwWk/p5NJ8C4vEqVu5TJfM2t2uomNXsv6J5cpIViptyzpqYc7JHF8o1y9rrNqiByDJHo0Crmal4NyQYo7kow+HFGFkpA1UpIckNdvzMRoxpKzWokn1/y1y5QOsuro36xwLLHeIf+h/wxW0cJLnYnEoZIUiaX0UQoPUlQLvnbK2UZLF+FJoUaVJUl283UWI5h/hF9jFSF4nFTTWHBVKVS6VUWJLXSGFla56tE0mUlRep7BQNPEKmY1C9WfCBpo7RyNuMnXR3pKcVaDdgbGw8qUErKlLUCoqpTuyksoEIVxU3zUADZs4km4IqHDIkgPUSwtrSLeUACxJs+WcBYPHBQddLUqLNRMrTTUwTwl2OTZvEGNnLlvQybFgLlgxFV/K/3SNb6RDnJsa04pcB87FJQT9opAPmdVYBFwCQ4IObuC7QXMwZVMBCgCoBSUhTEBnUCz5MrnZs4o8JtOYEOpIU7EAISSNUrAIcGxsb5nQQ2HxLpUSKjUX4gA5JGl1XuT0FrF4quzVX8NJhJErXEJDE3YA8lABSXclw5GmjwMlCElVKypiSA7BgyVKAAa1hm14q5KaDmxORJOQACQOQF8mOUPjdpku5VVYukOWPUkgg8zY2iLd0i2uLZY4YlRIZuE0sp+McwbpSw739xpk0pprQXcOKUlBcMeE3Jd8lcjlDbJ2jVLNdK0ksAyUs3ESVJF2cCwPMm4EdTsVLSlQUkkkOnIpSXFN8zYE3GXOmKtpiik1YJWFOVChZCgSlOYNyk1ZPmcoGOAe9ID6bpJbplFhhsTLU4JBUxHmIu9+Es+Vx1JMdjZQNwUF/4D/4wNyH/U8vAg/ZBaYOxgQpiSTPpUFcv8o9M8dF1j8MpaVU3YOewz7xHsxBUks3yixwoerrLUf+kxXeHlZ9oRX06xuFKWJRpm/XpEYlrTkCP5j+kXc6RURYGxsrIvfMZG0AGUisp4knPOoatm0MmwVOPmp1WPUH53glHiacmzg/3nSfjEv1RSQSJqyORvlDTkTQblBHFp3Fx6QDTCpfiyaMwB2P6vE48aKTYyy12Y29yzwJgE8LWsVZd3/OOvEp/wDTyH0mKH/SD+UIMi82b4mKwPsHHOoD0uekaLD7YP8A7VH8079EkRhvDk3hHeNbJ0gxDIt07VmfdTJTzdJWR2ICYhC55Lqxk0fwoSiWG9ifjEJyh0LLPBQWFrpIvUs/xTFK0zYlvhGa2opMvFSFJSEuVeUU50nTllFwqaX9/kYz3icMqSeSz/8An9IKQWzXqxDw6Z9or5ayWjufiKRd/SGIOTiffvBImuNf33ijROWRZk9fMfyaO5Eog/iObqL+wa0AFmZosS7fHllAG1CTJmsafs1XJA9ybD1gnDyiHdRN/wA9IA8TT93KUkh6yJYb+I5lxoB1vEydKxrsyOzZaZryZSlKWUVKUhIBSQ6TLNbVBgCaeouBY4YRVll1JFTqAsaPvWsSRUeEggDI6hYnZqEFCkjgXMpKWpUh0g8CwcmIDEaRNNxP2tKCUIASOFwRxBIIv5nBLknzRxSfh6EE6A0KKlGUkpDKUyhWSc1JSqzFIJF2EWO8VMcy0BCaSlTeVRV1VmxuT0D5x0jCMtKWTUoByw8pSFsVM58zegg7BzG8zKbIMyQprKYqL25M5iJSLToy2IwRIao2pDeYsHpyIv2tfR2hbPlkSVjMhaiEmrhSE3SxyDlzraL3HzmOQqqos6Q5JIBuXAGuYeIFpKwQwImFSXUOJLggFKtGJy5Q1LihPu0A4EzpkmmspSioknUZbp12JDAgEhgXfJ+14hRAUpIDtwDh4rOw5lL5lyRaziJxgQkgEkioJsGuCHUL2JbOOZ20gZi5aUJQJQqsHchgqxLnMEEm14eSfCBRfbYy0ppWUUpQpSSlKnZOVmToR8TA2IxSkoqJSgKOSuK7kGgEcQObg8LdYg2gzpVM4gtNVQDLCVGpIzYl1pd+o0vJvCyUqNSJRWaSlwClSUsA9wyhya8VjTDO0d4MImcQZLqPDWWqSRZJfiBbnZ25GGnTUBRBDkEgndi5eEMGU1KSogS0hak5ABIqNBF6mLaa3MV68RLBIEsMDZ0peCUU+SVP4kf/2Q=="/>
          <p:cNvSpPr>
            <a:spLocks noChangeAspect="1" noChangeArrowheads="1"/>
          </p:cNvSpPr>
          <p:nvPr/>
        </p:nvSpPr>
        <p:spPr bwMode="auto">
          <a:xfrm>
            <a:off x="180975" y="-868363"/>
            <a:ext cx="253365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4342" name="Picture 6" descr="http://solar-investment.us/wp-content/uploads/2009/05/solar-water-pump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8195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http://www.oksolar.com/images/035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30725"/>
            <a:ext cx="3505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572000" y="5105400"/>
            <a:ext cx="396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3366"/>
              </a:buClr>
            </a:pPr>
            <a:r>
              <a:rPr lang="en-US" altLang="en-US" sz="1400" dirty="0">
                <a:solidFill>
                  <a:srgbClr val="003366"/>
                </a:solidFill>
              </a:rPr>
              <a:t>http://www.oksolar.com/pumps/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343400" y="5638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/>
              <a:t>http://solar-investment.us/solar-pv-surface-and-bore-water-pumping/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1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03159" y="228600"/>
            <a:ext cx="8001000" cy="5334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2512907"/>
          </a:xfrm>
        </p:spPr>
        <p:txBody>
          <a:bodyPr/>
          <a:lstStyle/>
          <a:p>
            <a:r>
              <a:rPr lang="en-US" dirty="0"/>
              <a:t>Final Exam 8 May, Rm 1013 ECE </a:t>
            </a:r>
            <a:r>
              <a:rPr lang="en-US" dirty="0" err="1"/>
              <a:t>Bldg</a:t>
            </a:r>
            <a:r>
              <a:rPr lang="en-US" dirty="0"/>
              <a:t>, 0800-1100</a:t>
            </a:r>
          </a:p>
          <a:p>
            <a:r>
              <a:rPr lang="en-US" dirty="0"/>
              <a:t>Quiz 10, Thursday, 26 April</a:t>
            </a:r>
          </a:p>
          <a:p>
            <a:r>
              <a:rPr lang="en-US" dirty="0"/>
              <a:t>Reading </a:t>
            </a:r>
          </a:p>
          <a:p>
            <a:pPr lvl="1"/>
            <a:r>
              <a:rPr lang="en-US" sz="2000" dirty="0"/>
              <a:t> Section 6.5 O-grid PV Systems with Battery Storage</a:t>
            </a:r>
          </a:p>
          <a:p>
            <a:pPr lvl="1"/>
            <a:r>
              <a:rPr lang="en-US" sz="2000" dirty="0"/>
              <a:t>Section 8.5 Hydroelectric Power</a:t>
            </a:r>
          </a:p>
          <a:p>
            <a:pPr lvl="1"/>
            <a:r>
              <a:rPr lang="en-US" sz="2000" dirty="0"/>
              <a:t>Section 9.4 Demand Side Management</a:t>
            </a:r>
          </a:p>
          <a:p>
            <a:r>
              <a:rPr lang="en-US" sz="2000" dirty="0"/>
              <a:t>Review (as needed)</a:t>
            </a:r>
          </a:p>
          <a:p>
            <a:pPr lvl="1"/>
            <a:r>
              <a:rPr lang="en-US" sz="2000" dirty="0"/>
              <a:t>Section 1.6 Financial Aspects (excluding sub-section 1.6.5)</a:t>
            </a:r>
          </a:p>
          <a:p>
            <a:pPr lvl="1"/>
            <a:r>
              <a:rPr lang="en-US" sz="2000" dirty="0"/>
              <a:t>Sections 6.4.1  6.4.3 PV Economics</a:t>
            </a:r>
          </a:p>
          <a:p>
            <a:pPr lvl="1"/>
            <a:r>
              <a:rPr lang="en-US" sz="2000" dirty="0"/>
              <a:t>Section 7.9 Wind Turbine Economics</a:t>
            </a:r>
          </a:p>
          <a:p>
            <a:pPr lvl="1"/>
            <a:r>
              <a:rPr lang="en-US" sz="2000" dirty="0"/>
              <a:t>Appendix A, Energy Economics Tutorial</a:t>
            </a: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01000" cy="533400"/>
          </a:xfrm>
        </p:spPr>
        <p:txBody>
          <a:bodyPr/>
          <a:lstStyle/>
          <a:p>
            <a:r>
              <a:rPr lang="en-US" altLang="en-US" dirty="0"/>
              <a:t>Common PV System Usage: Pumping Water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 PV systems are widely used for pumping water, particularly in developing countries; if water is stored, when it is pumped does not much matter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78229-82D1-4261-85BB-3B39119F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2409825"/>
            <a:ext cx="6762750" cy="2038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3740F3-9BBE-49BC-87A7-772343390A8D}"/>
              </a:ext>
            </a:extLst>
          </p:cNvPr>
          <p:cNvSpPr txBox="1"/>
          <p:nvPr/>
        </p:nvSpPr>
        <p:spPr>
          <a:xfrm>
            <a:off x="457200" y="4957768"/>
            <a:ext cx="80010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FIGURE 6.36 The electrical characteristics of the PV–motor combination need to be matched to the hydraulic characteristics of the pump and its load.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396287" cy="533400"/>
          </a:xfrm>
        </p:spPr>
        <p:txBody>
          <a:bodyPr/>
          <a:lstStyle/>
          <a:p>
            <a:r>
              <a:rPr lang="en-US" altLang="en-US" dirty="0"/>
              <a:t>PV Pumping Water – Electro-Mechanical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78229-82D1-4261-85BB-3B39119F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191000"/>
            <a:ext cx="3381375" cy="1019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3740F3-9BBE-49BC-87A7-772343390A8D}"/>
              </a:ext>
            </a:extLst>
          </p:cNvPr>
          <p:cNvSpPr txBox="1"/>
          <p:nvPr/>
        </p:nvSpPr>
        <p:spPr>
          <a:xfrm>
            <a:off x="499742" y="5715000"/>
            <a:ext cx="80010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FIGURE 6.37 Showing the analogies between the </a:t>
            </a:r>
            <a:r>
              <a:rPr lang="en-US" sz="1800" i="1" dirty="0">
                <a:solidFill>
                  <a:srgbClr val="000000"/>
                </a:solidFill>
              </a:rPr>
              <a:t>I–V</a:t>
            </a:r>
            <a:r>
              <a:rPr lang="en-US" sz="1800" dirty="0">
                <a:solidFill>
                  <a:srgbClr val="000000"/>
                </a:solidFill>
              </a:rPr>
              <a:t> curves on (a) the electrical side and (b) the </a:t>
            </a:r>
            <a:r>
              <a:rPr lang="en-US" sz="1800" i="1" dirty="0">
                <a:solidFill>
                  <a:srgbClr val="000000"/>
                </a:solidFill>
              </a:rPr>
              <a:t>H–Q</a:t>
            </a:r>
            <a:r>
              <a:rPr lang="en-US" sz="1800" dirty="0">
                <a:solidFill>
                  <a:srgbClr val="000000"/>
                </a:solidFill>
              </a:rPr>
              <a:t> curves on the hydraulic side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B1880-CEFE-4510-ACE5-CC7D9ED74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2" y="1447800"/>
            <a:ext cx="8491858" cy="24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202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396287" cy="533400"/>
          </a:xfrm>
        </p:spPr>
        <p:txBody>
          <a:bodyPr/>
          <a:lstStyle/>
          <a:p>
            <a:r>
              <a:rPr lang="en-US" altLang="en-US" dirty="0"/>
              <a:t>PV Pumping Water – Electrical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3740F3-9BBE-49BC-87A7-772343390A8D}"/>
              </a:ext>
            </a:extLst>
          </p:cNvPr>
          <p:cNvSpPr txBox="1"/>
          <p:nvPr/>
        </p:nvSpPr>
        <p:spPr>
          <a:xfrm>
            <a:off x="1447800" y="1021711"/>
            <a:ext cx="6208197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FIGURE 6.38 Permanent magnet DC motor electrical model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E22D0-CBD0-4ECA-8036-29ACF8212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1802310"/>
            <a:ext cx="6877050" cy="1809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7DA08-5978-4AF6-891D-CA67CAB0C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3903552"/>
            <a:ext cx="4683201" cy="2206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B1EB1F-A740-44E4-B85C-97025B00BAB3}"/>
              </a:ext>
            </a:extLst>
          </p:cNvPr>
          <p:cNvSpPr txBox="1"/>
          <p:nvPr/>
        </p:nvSpPr>
        <p:spPr>
          <a:xfrm>
            <a:off x="2514600" y="6260913"/>
            <a:ext cx="609600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FIGURE 6.39 Permanent magnet DC motor electrical characteristics.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130B985-7787-448A-865D-3961161A5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640686"/>
              </p:ext>
            </p:extLst>
          </p:nvPr>
        </p:nvGraphicFramePr>
        <p:xfrm>
          <a:off x="508000" y="3886200"/>
          <a:ext cx="175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3" name="Equation" r:id="rId6" imgW="1752480" imgH="838080" progId="Equation.DSMT4">
                  <p:embed/>
                </p:oleObj>
              </mc:Choice>
              <mc:Fallback>
                <p:oleObj name="Equation" r:id="rId6" imgW="17524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3886200"/>
                        <a:ext cx="1752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8DAD174-C8FA-431E-8DAF-81BAE4961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671430"/>
              </p:ext>
            </p:extLst>
          </p:nvPr>
        </p:nvGraphicFramePr>
        <p:xfrm>
          <a:off x="603250" y="5429889"/>
          <a:ext cx="1689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4" name="Equation" r:id="rId8" imgW="1688760" imgH="812520" progId="Equation.DSMT4">
                  <p:embed/>
                </p:oleObj>
              </mc:Choice>
              <mc:Fallback>
                <p:oleObj name="Equation" r:id="rId8" imgW="1688760" imgH="8125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130B985-7787-448A-865D-3961161A55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3250" y="5429889"/>
                        <a:ext cx="16891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684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45" y="193189"/>
            <a:ext cx="8001000" cy="533400"/>
          </a:xfrm>
        </p:spPr>
        <p:txBody>
          <a:bodyPr/>
          <a:lstStyle/>
          <a:p>
            <a:r>
              <a:rPr lang="en-US" dirty="0"/>
              <a:t>Permanent Magnet DC Motor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85" y="1066800"/>
            <a:ext cx="8578215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dc motor has V</a:t>
            </a:r>
            <a:r>
              <a:rPr lang="en-US" baseline="-25000" dirty="0"/>
              <a:t>  </a:t>
            </a:r>
            <a:r>
              <a:rPr lang="en-US" dirty="0"/>
              <a:t>= 300 </a:t>
            </a:r>
            <a:r>
              <a:rPr lang="en-US" i="1" dirty="0"/>
              <a:t>V</a:t>
            </a:r>
            <a:r>
              <a:rPr lang="en-US" dirty="0"/>
              <a:t>, Rated armature current </a:t>
            </a:r>
            <a:r>
              <a:rPr lang="en-US" i="1" dirty="0"/>
              <a:t> I </a:t>
            </a:r>
            <a:r>
              <a:rPr lang="en-US" dirty="0"/>
              <a:t>= 60 A, 		</a:t>
            </a:r>
            <a:r>
              <a:rPr lang="en-US" i="1" dirty="0"/>
              <a:t>R</a:t>
            </a:r>
            <a:r>
              <a:rPr lang="en-US" i="1" baseline="-25000" dirty="0"/>
              <a:t>a</a:t>
            </a:r>
            <a:r>
              <a:rPr lang="en-US" dirty="0"/>
              <a:t> = 0.2 </a:t>
            </a:r>
            <a:r>
              <a:rPr lang="en-US" dirty="0">
                <a:sym typeface="Euclid Symbol"/>
              </a:rPr>
              <a:t>, and constant </a:t>
            </a:r>
            <a:r>
              <a:rPr lang="en-US" i="1" dirty="0">
                <a:sym typeface="Euclid Symbol"/>
              </a:rPr>
              <a:t>k</a:t>
            </a:r>
            <a:r>
              <a:rPr lang="en-US" dirty="0">
                <a:sym typeface="Euclid Symbol"/>
              </a:rPr>
              <a:t> = 3 </a:t>
            </a:r>
            <a:r>
              <a:rPr lang="en-US" i="1" dirty="0">
                <a:sym typeface="Euclid Symbol"/>
              </a:rPr>
              <a:t>V/rad/s</a:t>
            </a:r>
            <a:r>
              <a:rPr lang="en-US" dirty="0">
                <a:sym typeface="Euclid Symbol"/>
              </a:rPr>
              <a:t>.  </a:t>
            </a:r>
          </a:p>
          <a:p>
            <a:r>
              <a:rPr lang="en-US" dirty="0">
                <a:sym typeface="Euclid Symbol"/>
              </a:rPr>
              <a:t>What are </a:t>
            </a:r>
          </a:p>
          <a:p>
            <a:pPr lvl="1"/>
            <a:r>
              <a:rPr lang="en-US" dirty="0">
                <a:sym typeface="Euclid Symbol"/>
              </a:rPr>
              <a:t>the speed (</a:t>
            </a:r>
            <a:r>
              <a:rPr lang="en-US" dirty="0">
                <a:latin typeface="Symbol" panose="05050102010706020507" pitchFamily="18" charset="2"/>
                <a:sym typeface="Euclid Symbol"/>
              </a:rPr>
              <a:t>w</a:t>
            </a:r>
            <a:r>
              <a:rPr lang="en-US" dirty="0">
                <a:sym typeface="Euclid Symbol"/>
              </a:rPr>
              <a:t>)</a:t>
            </a:r>
          </a:p>
          <a:p>
            <a:pPr lvl="1"/>
            <a:r>
              <a:rPr lang="en-US" dirty="0">
                <a:sym typeface="Euclid Symbol"/>
              </a:rPr>
              <a:t>the torque at this speed (</a:t>
            </a:r>
            <a:r>
              <a:rPr lang="en-US" i="1" dirty="0">
                <a:sym typeface="Euclid Symbol"/>
              </a:rPr>
              <a:t>T</a:t>
            </a:r>
            <a:r>
              <a:rPr lang="en-US" dirty="0">
                <a:sym typeface="Euclid Symbol"/>
              </a:rPr>
              <a:t>)?  </a:t>
            </a:r>
          </a:p>
          <a:p>
            <a:pPr lvl="1"/>
            <a:r>
              <a:rPr lang="en-US" dirty="0">
                <a:sym typeface="Euclid Symbol"/>
              </a:rPr>
              <a:t>What is the starting torque (</a:t>
            </a:r>
            <a:r>
              <a:rPr lang="en-US" i="1" dirty="0" err="1">
                <a:sym typeface="Euclid Symbol"/>
              </a:rPr>
              <a:t>T</a:t>
            </a:r>
            <a:r>
              <a:rPr lang="en-US" i="1" baseline="-25000" dirty="0" err="1">
                <a:sym typeface="Euclid Symbol"/>
              </a:rPr>
              <a:t>start</a:t>
            </a:r>
            <a:r>
              <a:rPr lang="en-US" dirty="0">
                <a:sym typeface="Euclid Symbol"/>
              </a:rPr>
              <a:t>)?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769899"/>
              </p:ext>
            </p:extLst>
          </p:nvPr>
        </p:nvGraphicFramePr>
        <p:xfrm>
          <a:off x="415925" y="6083188"/>
          <a:ext cx="37338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0" name="Equation" r:id="rId4" imgW="2197080" imgH="393480" progId="Equation.DSMT4">
                  <p:embed/>
                </p:oleObj>
              </mc:Choice>
              <mc:Fallback>
                <p:oleObj name="Equation" r:id="rId4" imgW="219708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925" y="6083188"/>
                        <a:ext cx="3733800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31746" y="1843925"/>
            <a:ext cx="3352800" cy="16866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200" dirty="0"/>
              <a:t>Calculating </a:t>
            </a:r>
            <a:r>
              <a:rPr lang="en-US" sz="2200" i="1" dirty="0" err="1">
                <a:latin typeface="Symbol" panose="05050102010706020507" pitchFamily="18" charset="2"/>
              </a:rPr>
              <a:t>w</a:t>
            </a:r>
            <a:r>
              <a:rPr lang="en-US" sz="2200" i="1" baseline="-25000" dirty="0" err="1"/>
              <a:t>m</a:t>
            </a:r>
            <a:endParaRPr lang="en-US" sz="2200" i="1" baseline="-25000" dirty="0"/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200" dirty="0"/>
              <a:t>Calculate </a:t>
            </a:r>
            <a:r>
              <a:rPr lang="en-US" sz="2200" i="1" dirty="0"/>
              <a:t>T</a:t>
            </a:r>
            <a:r>
              <a:rPr lang="en-US" sz="2400" i="1" baseline="-25000" dirty="0"/>
              <a:t>m</a:t>
            </a:r>
            <a:r>
              <a:rPr lang="en-US" sz="2400" dirty="0"/>
              <a:t> 	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200" dirty="0"/>
              <a:t>Calculate </a:t>
            </a:r>
            <a:r>
              <a:rPr lang="en-US" sz="2200" i="1" dirty="0" err="1"/>
              <a:t>T</a:t>
            </a:r>
            <a:r>
              <a:rPr lang="en-US" sz="2200" i="1" baseline="-25000" dirty="0" err="1"/>
              <a:t>start</a:t>
            </a:r>
            <a:endParaRPr lang="en-US" sz="2200" i="1" baseline="-25000" dirty="0"/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200" dirty="0"/>
              <a:t>Losses can be very high! 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25188CB-512B-4EF0-AC5B-8E46478F9E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42066"/>
              </p:ext>
            </p:extLst>
          </p:nvPr>
        </p:nvGraphicFramePr>
        <p:xfrm>
          <a:off x="533400" y="3581400"/>
          <a:ext cx="17494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1" name="Equation" r:id="rId6" imgW="914400" imgH="228600" progId="Equation.DSMT4">
                  <p:embed/>
                </p:oleObj>
              </mc:Choice>
              <mc:Fallback>
                <p:oleObj name="Equation" r:id="rId6" imgW="91440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" y="3581400"/>
                        <a:ext cx="1749425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20D53D8-2415-4FD0-8B62-AF9ED3283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395255"/>
              </p:ext>
            </p:extLst>
          </p:nvPr>
        </p:nvGraphicFramePr>
        <p:xfrm>
          <a:off x="496888" y="4103688"/>
          <a:ext cx="21891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2" name="Equation" r:id="rId8" imgW="1143000" imgH="228600" progId="Equation.DSMT4">
                  <p:embed/>
                </p:oleObj>
              </mc:Choice>
              <mc:Fallback>
                <p:oleObj name="Equation" r:id="rId8" imgW="114300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6888" y="4103688"/>
                        <a:ext cx="21891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B696949-00FE-40A4-B5F7-5197B0937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284230"/>
              </p:ext>
            </p:extLst>
          </p:nvPr>
        </p:nvGraphicFramePr>
        <p:xfrm>
          <a:off x="457200" y="4642317"/>
          <a:ext cx="4878864" cy="66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3" name="Equation" r:id="rId10" imgW="2869920" imgH="393480" progId="Equation.DSMT4">
                  <p:embed/>
                </p:oleObj>
              </mc:Choice>
              <mc:Fallback>
                <p:oleObj name="Equation" r:id="rId10" imgW="286992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4642317"/>
                        <a:ext cx="4878864" cy="668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0775523-38EF-4580-AF4E-8F39A9F515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162101"/>
              </p:ext>
            </p:extLst>
          </p:nvPr>
        </p:nvGraphicFramePr>
        <p:xfrm>
          <a:off x="452525" y="5257006"/>
          <a:ext cx="54625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4" name="Equation" r:id="rId12" imgW="3213000" imgH="419040" progId="Equation.DSMT4">
                  <p:embed/>
                </p:oleObj>
              </mc:Choice>
              <mc:Fallback>
                <p:oleObj name="Equation" r:id="rId12" imgW="321300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2525" y="5257006"/>
                        <a:ext cx="5462588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1788577-6D01-4D94-B565-548738072F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9864" y="3960954"/>
            <a:ext cx="2828908" cy="1332943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47C421F-5B03-4EE4-8D70-AE844D5CE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260791"/>
              </p:ext>
            </p:extLst>
          </p:nvPr>
        </p:nvGraphicFramePr>
        <p:xfrm>
          <a:off x="4994277" y="5994347"/>
          <a:ext cx="3464352" cy="67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5" name="Equation" r:id="rId15" imgW="4330440" imgH="838080" progId="Equation.DSMT4">
                  <p:embed/>
                </p:oleObj>
              </mc:Choice>
              <mc:Fallback>
                <p:oleObj name="Equation" r:id="rId15" imgW="4330440" imgH="838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8DAD174-C8FA-431E-8DAF-81BAE4961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94277" y="5994347"/>
                        <a:ext cx="3464352" cy="670464"/>
                      </a:xfrm>
                      <a:prstGeom prst="rect">
                        <a:avLst/>
                      </a:prstGeom>
                      <a:ln w="317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5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396287" cy="533400"/>
          </a:xfrm>
        </p:spPr>
        <p:txBody>
          <a:bodyPr/>
          <a:lstStyle/>
          <a:p>
            <a:r>
              <a:rPr lang="en-US" altLang="en-US" dirty="0"/>
              <a:t>PV Pumping Water – Hydraulic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3740F3-9BBE-49BC-87A7-772343390A8D}"/>
              </a:ext>
            </a:extLst>
          </p:cNvPr>
          <p:cNvSpPr txBox="1"/>
          <p:nvPr/>
        </p:nvSpPr>
        <p:spPr>
          <a:xfrm>
            <a:off x="0" y="6188453"/>
            <a:ext cx="731520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FIGURE 6.41 Interpreting </a:t>
            </a:r>
            <a:r>
              <a:rPr lang="en-US" sz="1600" i="1" dirty="0">
                <a:solidFill>
                  <a:srgbClr val="000000"/>
                </a:solidFill>
              </a:rPr>
              <a:t>H–Q</a:t>
            </a:r>
            <a:r>
              <a:rPr lang="en-US" sz="1600" dirty="0">
                <a:solidFill>
                  <a:srgbClr val="000000"/>
                </a:solidFill>
              </a:rPr>
              <a:t> pump curves using a simple garden hose analogy.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242CE-D9EA-4474-B2BC-19D9D876C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59" y="2667234"/>
            <a:ext cx="7050804" cy="3517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80B3F3-292E-49D1-BA5E-95CE59312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295400"/>
            <a:ext cx="4590231" cy="13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6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396287" cy="533400"/>
          </a:xfrm>
        </p:spPr>
        <p:txBody>
          <a:bodyPr/>
          <a:lstStyle/>
          <a:p>
            <a:r>
              <a:rPr lang="en-US" altLang="en-US" dirty="0"/>
              <a:t>PV Pumping Water – Hydraulic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242CE-D9EA-4474-B2BC-19D9D876C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181019"/>
            <a:ext cx="5189431" cy="2588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E4BC10-0616-410E-861D-3BA51D4F38E5}"/>
              </a:ext>
            </a:extLst>
          </p:cNvPr>
          <p:cNvSpPr txBox="1"/>
          <p:nvPr/>
        </p:nvSpPr>
        <p:spPr>
          <a:xfrm>
            <a:off x="76200" y="1524000"/>
            <a:ext cx="3422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On the Hydraulic side, the load power is: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2BE87CB-D79A-426B-B97E-3AC67F1B2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313432"/>
              </p:ext>
            </p:extLst>
          </p:nvPr>
        </p:nvGraphicFramePr>
        <p:xfrm>
          <a:off x="403906" y="2994570"/>
          <a:ext cx="148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9" name="Equation" r:id="rId5" imgW="1485720" imgH="342720" progId="Equation.DSMT4">
                  <p:embed/>
                </p:oleObj>
              </mc:Choice>
              <mc:Fallback>
                <p:oleObj name="Equation" r:id="rId5" imgW="14857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906" y="2994570"/>
                        <a:ext cx="1485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ECC50C2-FE34-413D-9FEF-9E5685540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732759"/>
              </p:ext>
            </p:extLst>
          </p:nvPr>
        </p:nvGraphicFramePr>
        <p:xfrm>
          <a:off x="5089096" y="4150903"/>
          <a:ext cx="2906820" cy="120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70" name="Equation" r:id="rId7" imgW="4152600" imgH="1726920" progId="Equation.DSMT4">
                  <p:embed/>
                </p:oleObj>
              </mc:Choice>
              <mc:Fallback>
                <p:oleObj name="Equation" r:id="rId7" imgW="4152600" imgH="17269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2BE87CB-D79A-426B-B97E-3AC67F1B2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9096" y="4150903"/>
                        <a:ext cx="2906820" cy="1208844"/>
                      </a:xfrm>
                      <a:prstGeom prst="rect">
                        <a:avLst/>
                      </a:prstGeom>
                      <a:ln w="412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DC319F7-0EFC-4E29-A9EC-4D3ECB542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594734"/>
              </p:ext>
            </p:extLst>
          </p:nvPr>
        </p:nvGraphicFramePr>
        <p:xfrm>
          <a:off x="5095641" y="5562600"/>
          <a:ext cx="38576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71" name="Equation" r:id="rId9" imgW="5511600" imgH="1625400" progId="Equation.DSMT4">
                  <p:embed/>
                </p:oleObj>
              </mc:Choice>
              <mc:Fallback>
                <p:oleObj name="Equation" r:id="rId9" imgW="5511600" imgH="1625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ECC50C2-FE34-413D-9FEF-9E5685540A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95641" y="5562600"/>
                        <a:ext cx="3857625" cy="1136650"/>
                      </a:xfrm>
                      <a:prstGeom prst="rect">
                        <a:avLst/>
                      </a:prstGeom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ADBEAE4-FE8D-45FF-8437-74C5DA22C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810087"/>
              </p:ext>
            </p:extLst>
          </p:nvPr>
        </p:nvGraphicFramePr>
        <p:xfrm>
          <a:off x="457200" y="3998913"/>
          <a:ext cx="3879850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72" name="Equation" r:id="rId11" imgW="4851360" imgH="2666880" progId="Equation.DSMT4">
                  <p:embed/>
                </p:oleObj>
              </mc:Choice>
              <mc:Fallback>
                <p:oleObj name="Equation" r:id="rId11" imgW="4851360" imgH="2666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2BE87CB-D79A-426B-B97E-3AC67F1B2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" y="3998913"/>
                        <a:ext cx="3879850" cy="213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4578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396287" cy="533400"/>
          </a:xfrm>
        </p:spPr>
        <p:txBody>
          <a:bodyPr/>
          <a:lstStyle/>
          <a:p>
            <a:r>
              <a:rPr lang="en-US" altLang="en-US" dirty="0"/>
              <a:t>PV Pumping Water – Hydraulic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2118F-CB16-468C-BBD1-4B8C83C95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97" y="1447800"/>
            <a:ext cx="4374114" cy="4038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8872A1-23E4-4C8B-82A7-B65BE13EA342}"/>
              </a:ext>
            </a:extLst>
          </p:cNvPr>
          <p:cNvSpPr/>
          <p:nvPr/>
        </p:nvSpPr>
        <p:spPr>
          <a:xfrm>
            <a:off x="228600" y="5791200"/>
            <a:ext cx="839628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FIGURE 6.42 Pump curves for the Jacuzzi SJ1C11 pump for various input voltages. Pump efficiencies are also shown, with the peak along the knee of the curves.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CC683-4417-4435-90A5-BD7CC41239C0}"/>
              </a:ext>
            </a:extLst>
          </p:cNvPr>
          <p:cNvSpPr txBox="1"/>
          <p:nvPr/>
        </p:nvSpPr>
        <p:spPr>
          <a:xfrm>
            <a:off x="228600" y="1295400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DC centrifugal pump, intended for use with PVs</a:t>
            </a:r>
          </a:p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 typical “12-V” PV module operating near the knee of its </a:t>
            </a:r>
            <a:r>
              <a:rPr lang="en-US" sz="2400" i="1" dirty="0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–</a:t>
            </a:r>
            <a:r>
              <a:rPr lang="en-US" sz="2400" i="1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</a:rPr>
              <a:t> curve delivers about 15 V</a:t>
            </a:r>
          </a:p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15-, 30-, 45-, and 60-V inputs correspond to 1, 2, 3, 4, 5 PV modules in series</a:t>
            </a:r>
          </a:p>
          <a:p>
            <a:pPr marL="230188" indent="-2301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</a:rPr>
              <a:t>Pump efficienc</a:t>
            </a:r>
            <a:r>
              <a:rPr lang="en-US" sz="2400" dirty="0">
                <a:solidFill>
                  <a:srgbClr val="000000"/>
                </a:solidFill>
              </a:rPr>
              <a:t>y is indicated as </a:t>
            </a:r>
            <a:r>
              <a:rPr lang="en-US" sz="2400" i="1" dirty="0">
                <a:solidFill>
                  <a:srgbClr val="000000"/>
                </a:solidFill>
              </a:rPr>
              <a:t>f (Q, H)</a:t>
            </a:r>
            <a:endParaRPr lang="en-US" sz="2400" i="1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56474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396287" cy="533400"/>
          </a:xfrm>
        </p:spPr>
        <p:txBody>
          <a:bodyPr/>
          <a:lstStyle/>
          <a:p>
            <a:r>
              <a:rPr lang="en-US" altLang="en-US" dirty="0"/>
              <a:t>PV Pumping Water – Hydraulic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8872A1-23E4-4C8B-82A7-B65BE13EA342}"/>
              </a:ext>
            </a:extLst>
          </p:cNvPr>
          <p:cNvSpPr/>
          <p:nvPr/>
        </p:nvSpPr>
        <p:spPr>
          <a:xfrm>
            <a:off x="457200" y="5739442"/>
            <a:ext cx="6719887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FIGURE 6.43 The pump </a:t>
            </a:r>
            <a:r>
              <a:rPr lang="en-US" sz="1800" i="1" dirty="0">
                <a:solidFill>
                  <a:srgbClr val="000000"/>
                </a:solidFill>
              </a:rPr>
              <a:t>I–V</a:t>
            </a:r>
            <a:r>
              <a:rPr lang="en-US" sz="1800" dirty="0">
                <a:solidFill>
                  <a:srgbClr val="000000"/>
                </a:solidFill>
              </a:rPr>
              <a:t> curve derived from 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Figure 6.42</a:t>
            </a:r>
            <a:r>
              <a:rPr lang="en-US" sz="1800" dirty="0">
                <a:solidFill>
                  <a:srgbClr val="000000"/>
                </a:solidFill>
              </a:rPr>
              <a:t>.(Masters)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57433-1EDD-4D72-B95D-01B70AAA3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143000"/>
            <a:ext cx="2168117" cy="200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9F6CD6-51BE-46BD-9814-2CEB12E37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438983"/>
            <a:ext cx="5943600" cy="27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82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396287" cy="533400"/>
          </a:xfrm>
        </p:spPr>
        <p:txBody>
          <a:bodyPr/>
          <a:lstStyle/>
          <a:p>
            <a:r>
              <a:rPr lang="en-US" altLang="en-US" dirty="0"/>
              <a:t>PV Pumping Water – Hydraulic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8872A1-23E4-4C8B-82A7-B65BE13EA342}"/>
              </a:ext>
            </a:extLst>
          </p:cNvPr>
          <p:cNvSpPr/>
          <p:nvPr/>
        </p:nvSpPr>
        <p:spPr>
          <a:xfrm>
            <a:off x="380999" y="4409332"/>
            <a:ext cx="3588544" cy="167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FIGURE 6.44 An “open” system (a) and the resulting “system curve” (b) showing the static and friction head components.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7738C-2C8D-4BD5-93E7-2CFA0AEFF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26071"/>
            <a:ext cx="7315200" cy="2850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A619F-885B-4021-850D-63241D7E8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060" y="4076212"/>
            <a:ext cx="3558837" cy="2031903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670B3858-511F-47CF-BFAA-C9FBB7633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543" y="6132594"/>
            <a:ext cx="4938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14300" lvl="2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1200" dirty="0">
                <a:latin typeface="Arial" panose="020B0604020202020204" pitchFamily="34" charset="0"/>
              </a:rPr>
              <a:t>FIGURE 8.35   Friction head loss, in feet of head per 100 ft of pipe, for 160-psi PVC piping and for polyethylene, SDR pressure-rated pipe.</a:t>
            </a:r>
          </a:p>
        </p:txBody>
      </p:sp>
    </p:spTree>
    <p:extLst>
      <p:ext uri="{BB962C8B-B14F-4D97-AF65-F5344CB8AC3E}">
        <p14:creationId xmlns:p14="http://schemas.microsoft.com/office/powerpoint/2010/main" val="791146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1247"/>
            <a:ext cx="6934200" cy="533400"/>
          </a:xfrm>
        </p:spPr>
        <p:txBody>
          <a:bodyPr/>
          <a:lstStyle/>
          <a:p>
            <a:r>
              <a:rPr lang="en-US" dirty="0"/>
              <a:t>Pipe 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7010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head is the static head plus the frictional head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826" y="121518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Frictional Losses for Valves and Elbows Expressed as Equivalent Length in Feet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54BAB76-45B5-4080-8520-EA3DF8996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053601" cy="30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7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0424"/>
            <a:ext cx="8625840" cy="533400"/>
          </a:xfrm>
        </p:spPr>
        <p:txBody>
          <a:bodyPr/>
          <a:lstStyle/>
          <a:p>
            <a:r>
              <a:rPr lang="en-US" dirty="0"/>
              <a:t>Key Issue – Renewable Sources Intermittency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1234440"/>
          </a:xfrm>
        </p:spPr>
        <p:txBody>
          <a:bodyPr/>
          <a:lstStyle/>
          <a:p>
            <a:r>
              <a:rPr lang="en-US" dirty="0"/>
              <a:t>Renewable energy from wind or solar PV cannot be stored in fuel form</a:t>
            </a:r>
          </a:p>
          <a:p>
            <a:r>
              <a:rPr lang="en-US" dirty="0"/>
              <a:t>Systems powered exclusively by renewable sources usually require some storage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11947" r="18592" b="1386"/>
          <a:stretch/>
        </p:blipFill>
        <p:spPr bwMode="auto">
          <a:xfrm>
            <a:off x="4868007" y="2209800"/>
            <a:ext cx="412359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650" y="6354416"/>
            <a:ext cx="7882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Source: Steven Chu talk at NRC Next Generation Electric Grid Workshop, Irvine, CA, Feb 11, 2015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87D53-904D-4834-89AD-3536654B2CEC}"/>
              </a:ext>
            </a:extLst>
          </p:cNvPr>
          <p:cNvSpPr txBox="1">
            <a:spLocks/>
          </p:cNvSpPr>
          <p:nvPr/>
        </p:nvSpPr>
        <p:spPr bwMode="auto">
          <a:xfrm>
            <a:off x="289560" y="5798902"/>
            <a:ext cx="8702040" cy="62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</a:pPr>
            <a:r>
              <a:rPr lang="en-US" kern="0" dirty="0"/>
              <a:t>In Dec 2014 Chicago had 30 minutes of total sun in 10 days</a:t>
            </a:r>
            <a:br>
              <a:rPr lang="en-US" kern="0" dirty="0"/>
            </a:br>
            <a:r>
              <a:rPr lang="en-US" kern="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EDDAC-20A8-451B-B499-703E89D5FC2B}"/>
              </a:ext>
            </a:extLst>
          </p:cNvPr>
          <p:cNvSpPr txBox="1"/>
          <p:nvPr/>
        </p:nvSpPr>
        <p:spPr>
          <a:xfrm>
            <a:off x="371837" y="2544416"/>
            <a:ext cx="4435209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In Jan 2009, Bonneville Power Admin (BPA) had ~ 0 wind for    20 days </a:t>
            </a:r>
            <a:r>
              <a:rPr lang="en-US" sz="2200" dirty="0"/>
              <a:t>			</a:t>
            </a:r>
            <a:r>
              <a:rPr lang="en-US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endParaRPr lang="en-US" sz="22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9019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96" y="1214092"/>
            <a:ext cx="8001000" cy="5114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Determine total head for below system as function of flow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7" t="57782" r="48502" b="13771"/>
          <a:stretch/>
        </p:blipFill>
        <p:spPr bwMode="auto">
          <a:xfrm>
            <a:off x="32881" y="1981200"/>
            <a:ext cx="4644965" cy="2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732" y="5029200"/>
            <a:ext cx="3457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Total pipe length, including</a:t>
            </a:r>
            <a:br>
              <a:rPr lang="en-US" sz="2200" dirty="0"/>
            </a:br>
            <a:r>
              <a:rPr lang="en-US" sz="2200" dirty="0"/>
              <a:t>elbows and valves is 251.5 </a:t>
            </a:r>
            <a:r>
              <a:rPr lang="en-US" sz="2200" dirty="0" err="1"/>
              <a:t>ft</a:t>
            </a:r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BE3A2-1CAA-4323-9B71-E059D34479D0}"/>
              </a:ext>
            </a:extLst>
          </p:cNvPr>
          <p:cNvSpPr/>
          <p:nvPr/>
        </p:nvSpPr>
        <p:spPr>
          <a:xfrm>
            <a:off x="3905008" y="5291732"/>
            <a:ext cx="5017698" cy="84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FIGURE 6.45 Ex 6.16 hydraulic system curve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71FB90-ED47-4DE7-B1CC-2146F4A6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897" y="1911978"/>
            <a:ext cx="3954179" cy="314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78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6.16 Operating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371600"/>
            <a:ext cx="2662139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Pump current</a:t>
            </a:r>
            <a:br>
              <a:rPr lang="en-US" sz="2400" dirty="0"/>
            </a:br>
            <a:r>
              <a:rPr lang="en-US" sz="2400" dirty="0"/>
              <a:t>can be determined</a:t>
            </a:r>
            <a:br>
              <a:rPr lang="en-US" sz="2400" dirty="0"/>
            </a:br>
            <a:r>
              <a:rPr lang="en-US" sz="2400" dirty="0"/>
              <a:t>from the head,</a:t>
            </a:r>
            <a:br>
              <a:rPr lang="en-US" sz="2400" dirty="0"/>
            </a:br>
            <a:r>
              <a:rPr lang="en-US" sz="2400" dirty="0"/>
              <a:t>flow rate, efficiency</a:t>
            </a:r>
            <a:br>
              <a:rPr lang="en-US" sz="2400" dirty="0"/>
            </a:br>
            <a:r>
              <a:rPr lang="en-US" sz="2400" dirty="0"/>
              <a:t>and voltage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324600" y="3521735"/>
          <a:ext cx="2446838" cy="291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3" name="Equation" r:id="rId3" imgW="1447560" imgH="1726920" progId="Equation.DSMT4">
                  <p:embed/>
                </p:oleObj>
              </mc:Choice>
              <mc:Fallback>
                <p:oleObj name="Equation" r:id="rId3" imgW="1447560" imgH="17269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4600" y="3521735"/>
                        <a:ext cx="2446838" cy="291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A8256BD-C226-4D78-B237-281478DC9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1066800"/>
            <a:ext cx="4402997" cy="4114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B7700A-247A-48C3-988A-17C66471A424}"/>
              </a:ext>
            </a:extLst>
          </p:cNvPr>
          <p:cNvSpPr/>
          <p:nvPr/>
        </p:nvSpPr>
        <p:spPr>
          <a:xfrm>
            <a:off x="533400" y="5254413"/>
            <a:ext cx="5029200" cy="167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FIGURE 6.46 The system curve for Example 6.17, 150-ft well, superimposed onto the pump curves for the Jacuzzi SJ1C11. No flow occurs until pump voltage exceeds about 40 V.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C3FFB2D-7C5A-477E-8C38-9140B95A4124}"/>
                  </a:ext>
                </a:extLst>
              </p14:cNvPr>
              <p14:cNvContentPartPr/>
              <p14:nvPr/>
            </p14:nvContentPartPr>
            <p14:xfrm>
              <a:off x="960036" y="3065131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C3FFB2D-7C5A-477E-8C38-9140B95A41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036" y="2993491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0DB0860-5C59-4040-BA40-DA2FD0C9A02C}"/>
                  </a:ext>
                </a:extLst>
              </p14:cNvPr>
              <p14:cNvContentPartPr/>
              <p14:nvPr/>
            </p14:nvContentPartPr>
            <p14:xfrm>
              <a:off x="971556" y="2375011"/>
              <a:ext cx="2430000" cy="690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0DB0860-5C59-4040-BA40-DA2FD0C9A0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5916" y="2303011"/>
                <a:ext cx="250164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92AB08-E7A4-4A10-9733-DAE922A2F285}"/>
                  </a:ext>
                </a:extLst>
              </p14:cNvPr>
              <p14:cNvContentPartPr/>
              <p14:nvPr/>
            </p14:nvContentPartPr>
            <p14:xfrm>
              <a:off x="886596" y="2363491"/>
              <a:ext cx="2529360" cy="742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92AB08-E7A4-4A10-9733-DAE922A2F2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0956" y="2291851"/>
                <a:ext cx="2601000" cy="88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436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396287" cy="533400"/>
          </a:xfrm>
        </p:spPr>
        <p:txBody>
          <a:bodyPr/>
          <a:lstStyle/>
          <a:p>
            <a:r>
              <a:rPr lang="en-US" altLang="en-US" dirty="0"/>
              <a:t>PV Pumping Water – Hydraulic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8872A1-23E4-4C8B-82A7-B65BE13EA342}"/>
              </a:ext>
            </a:extLst>
          </p:cNvPr>
          <p:cNvSpPr/>
          <p:nvPr/>
        </p:nvSpPr>
        <p:spPr>
          <a:xfrm>
            <a:off x="685800" y="5558166"/>
            <a:ext cx="8091486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FIGURE 6.46 The system curve for Example 6.17, 150-ft well, superimposed onto the pump curves for the Jacuzzi SJ1C11. No flow occurs until pump voltage exceeds about 40 V.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F4886-F321-43D5-B315-BCA524AF0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05" y="1157377"/>
            <a:ext cx="4724400" cy="4415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715DCE-D5FF-4E0B-AD89-05058EA9A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792" y="1717172"/>
            <a:ext cx="2911703" cy="2316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F65BD41-C9F7-462B-BD31-8C1501A72168}"/>
                  </a:ext>
                </a:extLst>
              </p14:cNvPr>
              <p14:cNvContentPartPr/>
              <p14:nvPr/>
            </p14:nvContentPartPr>
            <p14:xfrm>
              <a:off x="1143996" y="2532016"/>
              <a:ext cx="2609640" cy="757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F65BD41-C9F7-462B-BD31-8C1501A721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7996" y="2460016"/>
                <a:ext cx="268128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B2D2FB-D985-421A-961E-63D04E4DC1EA}"/>
                  </a:ext>
                </a:extLst>
              </p14:cNvPr>
              <p14:cNvContentPartPr/>
              <p14:nvPr/>
            </p14:nvContentPartPr>
            <p14:xfrm>
              <a:off x="6118836" y="1956376"/>
              <a:ext cx="2011680" cy="867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B2D2FB-D985-421A-961E-63D04E4DC1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82836" y="1884736"/>
                <a:ext cx="2083320" cy="10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7256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 With Solar PV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1691640"/>
          </a:xfrm>
        </p:spPr>
        <p:txBody>
          <a:bodyPr/>
          <a:lstStyle/>
          <a:p>
            <a:r>
              <a:rPr lang="en-US" dirty="0"/>
              <a:t>Pump operating points can be determined for a range of voltages; these are superimposed on a solar PV V-I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73996" y="2647950"/>
            <a:ext cx="1840568" cy="230832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This is used</a:t>
            </a:r>
            <a:br>
              <a:rPr lang="en-US" sz="2400" dirty="0"/>
            </a:br>
            <a:r>
              <a:rPr lang="en-US" sz="2400" dirty="0"/>
              <a:t>to determine</a:t>
            </a:r>
            <a:br>
              <a:rPr lang="en-US" sz="2400" dirty="0"/>
            </a:br>
            <a:r>
              <a:rPr lang="en-US" sz="2400" dirty="0"/>
              <a:t>how much</a:t>
            </a:r>
            <a:br>
              <a:rPr lang="en-US" sz="2400" dirty="0"/>
            </a:br>
            <a:r>
              <a:rPr lang="en-US" sz="2400" dirty="0"/>
              <a:t>water the </a:t>
            </a:r>
            <a:br>
              <a:rPr lang="en-US" sz="2400" dirty="0"/>
            </a:br>
            <a:r>
              <a:rPr lang="en-US" sz="2400" dirty="0"/>
              <a:t>configuration</a:t>
            </a:r>
            <a:br>
              <a:rPr lang="en-US" sz="2400" dirty="0"/>
            </a:br>
            <a:r>
              <a:rPr lang="en-US" sz="2400" dirty="0"/>
              <a:t>will pump</a:t>
            </a:r>
          </a:p>
        </p:txBody>
      </p:sp>
      <p:pic>
        <p:nvPicPr>
          <p:cNvPr id="10" name="Picture 9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40265D9E-F525-408C-AFC0-FC39F3BFC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438400"/>
            <a:ext cx="5776481" cy="36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5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64757"/>
            <a:ext cx="8778240" cy="533400"/>
          </a:xfrm>
        </p:spPr>
        <p:txBody>
          <a:bodyPr/>
          <a:lstStyle/>
          <a:p>
            <a:r>
              <a:rPr lang="en-US" dirty="0"/>
              <a:t>Ex: Energy to Pump Water from shallow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85290"/>
            <a:ext cx="8702040" cy="1634110"/>
          </a:xfrm>
        </p:spPr>
        <p:txBody>
          <a:bodyPr/>
          <a:lstStyle/>
          <a:p>
            <a:r>
              <a:rPr lang="en-US" dirty="0"/>
              <a:t>How many </a:t>
            </a:r>
            <a:r>
              <a:rPr lang="en-US" i="1" dirty="0"/>
              <a:t>kWh</a:t>
            </a:r>
            <a:r>
              <a:rPr lang="en-US" dirty="0"/>
              <a:t>/day are required to pump 250 gallons/day with a 66 ft head + 230 ft pressure head assuming 35% efficiency?</a:t>
            </a:r>
          </a:p>
          <a:p>
            <a:r>
              <a:rPr lang="en-US" dirty="0"/>
              <a:t>With efficiency given, the equation 6.38 works for any rate, so calculate power required if the 250 gallons is pumped in one hour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4920"/>
              </p:ext>
            </p:extLst>
          </p:nvPr>
        </p:nvGraphicFramePr>
        <p:xfrm>
          <a:off x="533400" y="3191984"/>
          <a:ext cx="6455376" cy="2504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0" name="Equation" r:id="rId3" imgW="3797280" imgH="1473120" progId="Equation.DSMT4">
                  <p:embed/>
                </p:oleObj>
              </mc:Choice>
              <mc:Fallback>
                <p:oleObj name="Equation" r:id="rId3" imgW="3797280" imgH="1473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91984"/>
                        <a:ext cx="6455376" cy="2504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6162356"/>
            <a:ext cx="5181600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Cost is about $0.05 or $0.02 per 100 gallons</a:t>
            </a:r>
          </a:p>
        </p:txBody>
      </p:sp>
    </p:spTree>
    <p:extLst>
      <p:ext uri="{BB962C8B-B14F-4D97-AF65-F5344CB8AC3E}">
        <p14:creationId xmlns:p14="http://schemas.microsoft.com/office/powerpoint/2010/main" val="535227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11" y="304800"/>
            <a:ext cx="8001000" cy="533400"/>
          </a:xfrm>
        </p:spPr>
        <p:txBody>
          <a:bodyPr/>
          <a:lstStyle/>
          <a:p>
            <a:r>
              <a:rPr lang="en-US" dirty="0"/>
              <a:t>Water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219200"/>
            <a:ext cx="8941279" cy="3789872"/>
          </a:xfrm>
        </p:spPr>
        <p:txBody>
          <a:bodyPr/>
          <a:lstStyle/>
          <a:p>
            <a:r>
              <a:rPr lang="en-US" dirty="0"/>
              <a:t>Average person in US uses about 80 gallons per day</a:t>
            </a:r>
          </a:p>
          <a:p>
            <a:pPr>
              <a:spcBef>
                <a:spcPts val="1200"/>
              </a:spcBef>
            </a:pPr>
            <a:r>
              <a:rPr lang="en-US" dirty="0"/>
              <a:t>For </a:t>
            </a:r>
            <a:r>
              <a:rPr lang="en-US" b="1" dirty="0">
                <a:solidFill>
                  <a:srgbClr val="0000FF"/>
                </a:solidFill>
              </a:rPr>
              <a:t>Champaign-Urbana</a:t>
            </a:r>
            <a:r>
              <a:rPr lang="en-US" dirty="0"/>
              <a:t> water is provided by Illinois American Water</a:t>
            </a:r>
          </a:p>
          <a:p>
            <a:pPr lvl="1"/>
            <a:r>
              <a:rPr lang="en-US" sz="2000" dirty="0"/>
              <a:t>Monthly fee is $39.10 for 1 inch supply, and $0.51 per 100 gallons (flat rate)</a:t>
            </a:r>
          </a:p>
          <a:p>
            <a:pPr>
              <a:spcBef>
                <a:spcPts val="1200"/>
              </a:spcBef>
            </a:pPr>
            <a:r>
              <a:rPr lang="en-US" dirty="0"/>
              <a:t>For </a:t>
            </a:r>
            <a:r>
              <a:rPr lang="en-US" b="1" dirty="0">
                <a:solidFill>
                  <a:srgbClr val="0000FF"/>
                </a:solidFill>
              </a:rPr>
              <a:t>Springfield, IL </a:t>
            </a:r>
            <a:r>
              <a:rPr lang="en-US" dirty="0"/>
              <a:t>water provided by the city (CWLP)</a:t>
            </a:r>
          </a:p>
          <a:p>
            <a:pPr lvl="1"/>
            <a:r>
              <a:rPr lang="en-US" sz="2000" dirty="0"/>
              <a:t>Monthly fee is $26.94 for 1 inch supply, and $2.67 per unit (which is 100 cubic feet or 748 gallons); cost per 100 gallons is $0.357 (flat rate)</a:t>
            </a:r>
          </a:p>
          <a:p>
            <a:pPr>
              <a:spcBef>
                <a:spcPts val="1200"/>
              </a:spcBef>
            </a:pPr>
            <a:r>
              <a:rPr lang="en-US" dirty="0"/>
              <a:t>For </a:t>
            </a:r>
            <a:r>
              <a:rPr lang="en-US" b="1" dirty="0">
                <a:solidFill>
                  <a:srgbClr val="0000FF"/>
                </a:solidFill>
              </a:rPr>
              <a:t>Los Angles </a:t>
            </a:r>
            <a:r>
              <a:rPr lang="en-US" dirty="0"/>
              <a:t>(also municipal)</a:t>
            </a:r>
          </a:p>
          <a:p>
            <a:pPr lvl="1"/>
            <a:r>
              <a:rPr lang="en-US" sz="2000" dirty="0"/>
              <a:t>No monthly fee, Tier 1 rate is $0.646 per 100 gallons, rising to $0.823 for Tier 2 (Tier 1 allotment is based in part on lot size)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7709" y="5947659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http://www.amwater.com/files/IL-pdf-Champaign%202015%20February%201.pdf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211" y="62568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http://www.cwlp.com/customer/rates/water.html</a:t>
            </a:r>
          </a:p>
        </p:txBody>
      </p:sp>
    </p:spTree>
    <p:extLst>
      <p:ext uri="{BB962C8B-B14F-4D97-AF65-F5344CB8AC3E}">
        <p14:creationId xmlns:p14="http://schemas.microsoft.com/office/powerpoint/2010/main" val="3481724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213537"/>
            <a:ext cx="8625840" cy="533400"/>
          </a:xfrm>
        </p:spPr>
        <p:txBody>
          <a:bodyPr/>
          <a:lstStyle/>
          <a:p>
            <a:r>
              <a:rPr lang="en-US" dirty="0"/>
              <a:t>Electricity Associated with Water Usage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420624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Various numbers have been associated with how much electricity is associated with water uses</a:t>
            </a:r>
          </a:p>
          <a:p>
            <a:pPr>
              <a:spcBef>
                <a:spcPts val="1200"/>
              </a:spcBef>
            </a:pPr>
            <a:r>
              <a:rPr lang="en-US" dirty="0"/>
              <a:t>Location Dependent, with Illinois being lower because of more water drawn from wells and less irrigation</a:t>
            </a:r>
          </a:p>
          <a:p>
            <a:pPr>
              <a:spcBef>
                <a:spcPts val="1200"/>
              </a:spcBef>
            </a:pPr>
            <a:r>
              <a:rPr lang="en-US" dirty="0"/>
              <a:t>A California Energy Commission report put the value at 19% for California (see below reference)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Water is often transported long distances, with 6138 kWh/</a:t>
            </a:r>
            <a:r>
              <a:rPr lang="en-US" dirty="0"/>
              <a:t>million gallons</a:t>
            </a:r>
            <a:r>
              <a:rPr lang="en-US" sz="2000" dirty="0"/>
              <a:t> for Colorado River Water (about 10 times greater than an Illinois well!);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Desalination is about 13000 kWh/million gallons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Wastewater treatment is about 2500 kWh/MG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3246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gov</a:t>
            </a:r>
            <a:r>
              <a:rPr lang="en-US" sz="1600" dirty="0"/>
              <a:t>/2005publications/CEC-700-2005-011/CEC-700-2005-011-SF.PDF</a:t>
            </a:r>
          </a:p>
        </p:txBody>
      </p:sp>
    </p:spTree>
    <p:extLst>
      <p:ext uri="{BB962C8B-B14F-4D97-AF65-F5344CB8AC3E}">
        <p14:creationId xmlns:p14="http://schemas.microsoft.com/office/powerpoint/2010/main" val="4176765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194846"/>
            <a:ext cx="8625840" cy="533400"/>
          </a:xfrm>
        </p:spPr>
        <p:txBody>
          <a:bodyPr/>
          <a:lstStyle/>
          <a:p>
            <a:r>
              <a:rPr lang="en-US" dirty="0"/>
              <a:t>Electricity Associated with Water Usage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14716" r="3751" b="-1392"/>
          <a:stretch/>
        </p:blipFill>
        <p:spPr bwMode="auto">
          <a:xfrm>
            <a:off x="248588" y="1021715"/>
            <a:ext cx="6838012" cy="538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0215" y="6493877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gov</a:t>
            </a:r>
            <a:r>
              <a:rPr lang="en-US" sz="1600" dirty="0"/>
              <a:t>/2005publications/CEC-700-2005-011/CEC-700-2005-011-SF.PDF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013" y="4953000"/>
            <a:ext cx="2742787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Total electricity 2001 was 250,494 GWh</a:t>
            </a:r>
          </a:p>
        </p:txBody>
      </p:sp>
    </p:spTree>
    <p:extLst>
      <p:ext uri="{BB962C8B-B14F-4D97-AF65-F5344CB8AC3E}">
        <p14:creationId xmlns:p14="http://schemas.microsoft.com/office/powerpoint/2010/main" val="3044612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and (Electric) Energy 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25840" cy="4191000"/>
          </a:xfrm>
        </p:spPr>
        <p:txBody>
          <a:bodyPr/>
          <a:lstStyle/>
          <a:p>
            <a:pPr marL="230188" indent="-228600">
              <a:spcBef>
                <a:spcPts val="1200"/>
              </a:spcBef>
            </a:pPr>
            <a:r>
              <a:rPr lang="en-US" dirty="0"/>
              <a:t>Due to drought conditions, California is increasingly turning to </a:t>
            </a:r>
            <a:r>
              <a:rPr lang="en-US" b="1" dirty="0">
                <a:solidFill>
                  <a:srgbClr val="0000FF"/>
                </a:solidFill>
              </a:rPr>
              <a:t>desalinating</a:t>
            </a:r>
            <a:r>
              <a:rPr lang="en-US" dirty="0"/>
              <a:t> sea water</a:t>
            </a:r>
          </a:p>
          <a:p>
            <a:pPr marL="228600" indent="-228600">
              <a:spcBef>
                <a:spcPts val="1200"/>
              </a:spcBef>
            </a:pPr>
            <a:r>
              <a:rPr lang="en-US" dirty="0"/>
              <a:t>Largest </a:t>
            </a:r>
            <a:r>
              <a:rPr lang="en-US" b="1" dirty="0">
                <a:solidFill>
                  <a:srgbClr val="0000FF"/>
                </a:solidFill>
              </a:rPr>
              <a:t>desalination</a:t>
            </a:r>
            <a:r>
              <a:rPr lang="en-US" dirty="0"/>
              <a:t> plant in the Western Hemisphere Carlsbad, CA (operational 2015) to provide water for 300,000 people in San Diego at a cost of $1B</a:t>
            </a:r>
          </a:p>
          <a:p>
            <a:pPr marL="630238" lvl="1" indent="-228600"/>
            <a:r>
              <a:rPr lang="en-US" dirty="0"/>
              <a:t>Produces </a:t>
            </a:r>
            <a:r>
              <a:rPr lang="en-US" b="1" dirty="0">
                <a:solidFill>
                  <a:srgbClr val="0000FF"/>
                </a:solidFill>
              </a:rPr>
              <a:t>~ 5 million gallons </a:t>
            </a:r>
            <a:r>
              <a:rPr lang="en-US" dirty="0"/>
              <a:t>per day using a reverse osmosis process</a:t>
            </a:r>
          </a:p>
          <a:p>
            <a:pPr marL="630238" lvl="1" indent="-228600"/>
            <a:r>
              <a:rPr lang="en-US" dirty="0"/>
              <a:t>Energy requirement is estimated to be 10-14 </a:t>
            </a:r>
            <a:r>
              <a:rPr lang="en-US" i="1" dirty="0"/>
              <a:t>MWh</a:t>
            </a:r>
            <a:r>
              <a:rPr lang="en-US" dirty="0"/>
              <a:t> per million gallons</a:t>
            </a:r>
          </a:p>
          <a:p>
            <a:pPr marL="630238" lvl="1" indent="-228600"/>
            <a:r>
              <a:rPr lang="en-US" dirty="0"/>
              <a:t>Provides 7% of San Diego County’s water supply</a:t>
            </a:r>
          </a:p>
          <a:p>
            <a:pPr marL="230188" indent="-228600"/>
            <a:r>
              <a:rPr lang="en-US" dirty="0"/>
              <a:t>The most important users of desalinated water are in the Middle East, (mainly Saudi Arabia, Kuwait, the United Arab Emirates, Qatar and Bahrain), which uses about 70% of worldwide capacity;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4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381000" y="297522"/>
            <a:ext cx="8001000" cy="533400"/>
          </a:xfrm>
        </p:spPr>
        <p:txBody>
          <a:bodyPr/>
          <a:lstStyle/>
          <a:p>
            <a:r>
              <a:rPr lang="en-US" dirty="0"/>
              <a:t>Battery I-V Curves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3810000"/>
          </a:xfrm>
        </p:spPr>
        <p:txBody>
          <a:bodyPr/>
          <a:lstStyle/>
          <a:p>
            <a:r>
              <a:rPr lang="en-US" dirty="0"/>
              <a:t>Energy is stored in batteries for most off-grid applications</a:t>
            </a:r>
          </a:p>
          <a:p>
            <a:r>
              <a:rPr lang="en-US" dirty="0"/>
              <a:t>An ideal battery is a voltage source </a:t>
            </a:r>
            <a:r>
              <a:rPr lang="en-US" i="1" dirty="0"/>
              <a:t>V</a:t>
            </a:r>
            <a:r>
              <a:rPr lang="en-US" i="1" baseline="-25000" dirty="0"/>
              <a:t>B</a:t>
            </a:r>
            <a:endParaRPr lang="en-US" dirty="0"/>
          </a:p>
          <a:p>
            <a:r>
              <a:rPr lang="en-US" dirty="0"/>
              <a:t>A real battery has internal resistance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141632"/>
              </p:ext>
            </p:extLst>
          </p:nvPr>
        </p:nvGraphicFramePr>
        <p:xfrm>
          <a:off x="3124200" y="2690087"/>
          <a:ext cx="2000052" cy="34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1" name="Equation" r:id="rId4" imgW="2222280" imgH="380880" progId="Equation.DSMT4">
                  <p:embed/>
                </p:oleObj>
              </mc:Choice>
              <mc:Fallback>
                <p:oleObj name="Equation" r:id="rId4" imgW="2222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90087"/>
                        <a:ext cx="2000052" cy="342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62A2A-2A3F-4EB1-A3FA-5B14215F5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733800"/>
            <a:ext cx="6248400" cy="2038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07E08E-5D4F-4433-B8CE-9A3C6C2884A0}"/>
              </a:ext>
            </a:extLst>
          </p:cNvPr>
          <p:cNvSpPr txBox="1"/>
          <p:nvPr/>
        </p:nvSpPr>
        <p:spPr>
          <a:xfrm>
            <a:off x="1066800" y="5977717"/>
            <a:ext cx="67818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6.22 An ideal battery has a vertical </a:t>
            </a:r>
            <a:r>
              <a:rPr lang="en-US" sz="1400" i="1" dirty="0"/>
              <a:t>I–V</a:t>
            </a:r>
            <a:r>
              <a:rPr lang="en-US" sz="1400" dirty="0"/>
              <a:t> characteristic curve.</a:t>
            </a:r>
          </a:p>
          <a:p>
            <a:r>
              <a:rPr lang="en-US" sz="1400" dirty="0"/>
              <a:t>Masters, Gilbert M. </a:t>
            </a:r>
            <a:r>
              <a:rPr lang="en-US" sz="1400" i="1" dirty="0"/>
              <a:t>Renewable and Efficient Electric Power Systems, 2nd Edition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715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365760" y="209550"/>
            <a:ext cx="8001000" cy="533400"/>
          </a:xfrm>
        </p:spPr>
        <p:txBody>
          <a:bodyPr/>
          <a:lstStyle/>
          <a:p>
            <a:r>
              <a:rPr lang="en-US" dirty="0"/>
              <a:t>Battery I-V Curves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91814" y="1066800"/>
            <a:ext cx="8458200" cy="4191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Charging:   </a:t>
            </a:r>
            <a:r>
              <a:rPr lang="en-US" i="1" dirty="0"/>
              <a:t>I-V</a:t>
            </a:r>
            <a:r>
              <a:rPr lang="en-US" dirty="0"/>
              <a:t> line tilts right w/ slope 1/</a:t>
            </a:r>
            <a:r>
              <a:rPr lang="en-US" i="1" dirty="0"/>
              <a:t>R</a:t>
            </a:r>
            <a:r>
              <a:rPr lang="en-US" i="1" baseline="-25000" dirty="0"/>
              <a:t>i</a:t>
            </a:r>
            <a:r>
              <a:rPr lang="en-US" dirty="0"/>
              <a:t>, applied voltage must be greater than V</a:t>
            </a:r>
            <a:r>
              <a:rPr lang="en-US" baseline="-25000" dirty="0"/>
              <a:t>B</a:t>
            </a:r>
            <a:endParaRPr lang="en-US" i="1" baseline="-25000" dirty="0"/>
          </a:p>
          <a:p>
            <a:r>
              <a:rPr lang="en-US" b="1" dirty="0">
                <a:solidFill>
                  <a:srgbClr val="0000FF"/>
                </a:solidFill>
              </a:rPr>
              <a:t>Discharging:  </a:t>
            </a:r>
            <a:r>
              <a:rPr lang="en-US" i="1" dirty="0"/>
              <a:t>I-V</a:t>
            </a:r>
            <a:r>
              <a:rPr lang="en-US" dirty="0"/>
              <a:t> line tilts to the left with slope 1/</a:t>
            </a:r>
            <a:r>
              <a:rPr lang="en-US" i="1" dirty="0"/>
              <a:t>R</a:t>
            </a:r>
            <a:r>
              <a:rPr lang="en-US" i="1" baseline="-25000" dirty="0"/>
              <a:t>i</a:t>
            </a:r>
            <a:r>
              <a:rPr lang="en-US" dirty="0"/>
              <a:t>, terminal voltage is less than V</a:t>
            </a:r>
            <a:r>
              <a:rPr lang="en-US" baseline="-25000" dirty="0"/>
              <a:t>B</a:t>
            </a:r>
          </a:p>
          <a:p>
            <a:r>
              <a:rPr lang="en-US" dirty="0"/>
              <a:t>Blocking diodes</a:t>
            </a:r>
            <a:br>
              <a:rPr lang="en-US" dirty="0"/>
            </a:br>
            <a:r>
              <a:rPr lang="en-US" dirty="0"/>
              <a:t>used to avoid</a:t>
            </a:r>
            <a:br>
              <a:rPr lang="en-US" dirty="0"/>
            </a:br>
            <a:r>
              <a:rPr lang="en-US" dirty="0"/>
              <a:t>battery discharge </a:t>
            </a:r>
            <a:br>
              <a:rPr lang="en-US" dirty="0"/>
            </a:br>
            <a:r>
              <a:rPr lang="en-US" dirty="0"/>
              <a:t>in dark periods</a:t>
            </a:r>
            <a:br>
              <a:rPr lang="en-US" baseline="-25000" dirty="0"/>
            </a:br>
            <a:endParaRPr lang="en-US" baseline="-25000" dirty="0"/>
          </a:p>
          <a:p>
            <a:endParaRPr lang="en-US" i="1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F750F-6222-4D10-A721-B11143FD7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398868"/>
            <a:ext cx="5381997" cy="3157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3811E-15BA-4700-9FC1-292BDD2125FB}"/>
              </a:ext>
            </a:extLst>
          </p:cNvPr>
          <p:cNvSpPr txBox="1"/>
          <p:nvPr/>
        </p:nvSpPr>
        <p:spPr>
          <a:xfrm>
            <a:off x="277873" y="5604145"/>
            <a:ext cx="8747386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FIGURE 6.23 A real battery can be modeled as an ideal battery in series with its internal resistance, with current flowing in opposite directions during charging (a) and discharging (b). During charging/discharging, the slightly tilted </a:t>
            </a:r>
            <a:r>
              <a:rPr lang="en-US" sz="1800" i="1" dirty="0">
                <a:solidFill>
                  <a:srgbClr val="000000"/>
                </a:solidFill>
              </a:rPr>
              <a:t>I–V</a:t>
            </a:r>
            <a:r>
              <a:rPr lang="en-US" sz="1800" dirty="0">
                <a:solidFill>
                  <a:srgbClr val="000000"/>
                </a:solidFill>
              </a:rPr>
              <a:t> curve slides right or left.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107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533400"/>
          </a:xfrm>
        </p:spPr>
        <p:txBody>
          <a:bodyPr/>
          <a:lstStyle/>
          <a:p>
            <a:r>
              <a:rPr lang="en-US" dirty="0"/>
              <a:t>Hourly I-V Curves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3733800"/>
          </a:xfrm>
        </p:spPr>
        <p:txBody>
          <a:bodyPr/>
          <a:lstStyle/>
          <a:p>
            <a:r>
              <a:rPr lang="en-US" dirty="0"/>
              <a:t>Current at any voltage is proportional to insolation</a:t>
            </a:r>
          </a:p>
          <a:p>
            <a:r>
              <a:rPr lang="en-US" i="1" dirty="0"/>
              <a:t>V</a:t>
            </a:r>
            <a:r>
              <a:rPr lang="en-US" i="1" baseline="-25000" dirty="0"/>
              <a:t>OC</a:t>
            </a:r>
            <a:r>
              <a:rPr lang="en-US" dirty="0"/>
              <a:t> drops as insolation decreases</a:t>
            </a:r>
          </a:p>
          <a:p>
            <a:r>
              <a:rPr lang="en-US" dirty="0"/>
              <a:t>Can just adjust the 1-sun </a:t>
            </a:r>
            <a:r>
              <a:rPr lang="en-US" i="1" dirty="0"/>
              <a:t>I</a:t>
            </a:r>
            <a:r>
              <a:rPr lang="en-US" dirty="0"/>
              <a:t>-</a:t>
            </a:r>
            <a:r>
              <a:rPr lang="en-US" i="1" dirty="0"/>
              <a:t>V</a:t>
            </a:r>
            <a:r>
              <a:rPr lang="en-US" dirty="0"/>
              <a:t> curve by shifting it up or down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7F92E-F37A-4C87-B92A-DEEA5936C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628" y="2590800"/>
            <a:ext cx="5370744" cy="289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49CE59-77B8-4F69-88C7-DA9392D7E24A}"/>
              </a:ext>
            </a:extLst>
          </p:cNvPr>
          <p:cNvSpPr txBox="1"/>
          <p:nvPr/>
        </p:nvSpPr>
        <p:spPr>
          <a:xfrm>
            <a:off x="457200" y="5785818"/>
            <a:ext cx="80772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FIGURE 6.24 A self-regulating PV module with fewer cells offers a risky approach to automatically controlling battery charging.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216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Batteries and PV Systems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2590800"/>
          </a:xfrm>
        </p:spPr>
        <p:txBody>
          <a:bodyPr/>
          <a:lstStyle/>
          <a:p>
            <a:r>
              <a:rPr lang="en-US" dirty="0"/>
              <a:t>Batteries in PV systems provide storage, help meet surge current requirements, and provide a constant output voltage.</a:t>
            </a:r>
          </a:p>
          <a:p>
            <a:r>
              <a:rPr lang="en-US" dirty="0"/>
              <a:t>Lots of interest in battery research, primarily driven by the potential of pluggable hybrid electric vehicles</a:t>
            </a:r>
          </a:p>
          <a:p>
            <a:pPr lvl="1"/>
            <a:r>
              <a:rPr lang="en-US" sz="2000" dirty="0"/>
              <a:t>$2.4 billion awarded in August 2009</a:t>
            </a:r>
          </a:p>
          <a:p>
            <a:r>
              <a:rPr lang="en-US" dirty="0"/>
              <a:t>There are many different types of batteries, and which one is best is very much dependent on the situation</a:t>
            </a:r>
          </a:p>
          <a:p>
            <a:pPr lvl="1"/>
            <a:r>
              <a:rPr lang="en-US" sz="2000" dirty="0"/>
              <a:t>Cost, weight, number and depth of discharges, efficiency, temperature performance, discharge rate, recharging rates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059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Acid Batteries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51460" y="1219200"/>
            <a:ext cx="6835140" cy="3200400"/>
          </a:xfrm>
        </p:spPr>
        <p:txBody>
          <a:bodyPr/>
          <a:lstStyle/>
          <a:p>
            <a:r>
              <a:rPr lang="en-US" dirty="0"/>
              <a:t>Most common battery for larger-scale storage applications</a:t>
            </a:r>
          </a:p>
          <a:p>
            <a:r>
              <a:rPr lang="en-US" dirty="0"/>
              <a:t>Invented in 1859 by </a:t>
            </a:r>
            <a:r>
              <a:rPr lang="en-US" b="1" dirty="0">
                <a:solidFill>
                  <a:srgbClr val="0000FF"/>
                </a:solidFill>
              </a:rPr>
              <a:t>Gaston </a:t>
            </a:r>
            <a:r>
              <a:rPr lang="en-US" b="1" dirty="0" err="1">
                <a:solidFill>
                  <a:srgbClr val="0000FF"/>
                </a:solidFill>
              </a:rPr>
              <a:t>Plante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/>
              <a:t>(1834–1889), French Physicist </a:t>
            </a:r>
          </a:p>
          <a:p>
            <a:r>
              <a:rPr lang="en-US" dirty="0"/>
              <a:t>Served as Teaching Assistant to </a:t>
            </a:r>
            <a:r>
              <a:rPr lang="en-US" b="1" dirty="0">
                <a:solidFill>
                  <a:srgbClr val="0000FF"/>
                </a:solidFill>
              </a:rPr>
              <a:t>A. E. Becquerel </a:t>
            </a:r>
            <a:r>
              <a:rPr lang="en-US" dirty="0"/>
              <a:t>(you recognize him having observed and documented the photovoltaic effect in 1839.</a:t>
            </a:r>
          </a:p>
          <a:p>
            <a:r>
              <a:rPr lang="en-US" dirty="0"/>
              <a:t>3 Major types: </a:t>
            </a:r>
          </a:p>
          <a:p>
            <a:pPr marL="569913" lvl="1" indent="-230188"/>
            <a:r>
              <a:rPr lang="en-US" sz="2000" b="1" dirty="0">
                <a:solidFill>
                  <a:srgbClr val="0000FF"/>
                </a:solidFill>
              </a:rPr>
              <a:t>Starting, Lighting and Ignition (SLI) </a:t>
            </a:r>
            <a:r>
              <a:rPr lang="en-US" sz="2000" dirty="0"/>
              <a:t>– optimized for starting cars in which they are practically always close to fully charged, </a:t>
            </a:r>
          </a:p>
          <a:p>
            <a:pPr marL="569913" lvl="1" indent="-230188"/>
            <a:r>
              <a:rPr lang="en-US" sz="2000" b="1" dirty="0">
                <a:solidFill>
                  <a:srgbClr val="0000FF"/>
                </a:solidFill>
              </a:rPr>
              <a:t>Golf cart – </a:t>
            </a:r>
            <a:r>
              <a:rPr lang="en-US" sz="2000" dirty="0"/>
              <a:t> used for running golf carts with fuller discharge, and </a:t>
            </a:r>
          </a:p>
          <a:p>
            <a:pPr marL="569913" lvl="1" indent="-230188"/>
            <a:r>
              <a:rPr lang="en-US" sz="2000" b="1" dirty="0">
                <a:solidFill>
                  <a:srgbClr val="0000FF"/>
                </a:solidFill>
              </a:rPr>
              <a:t>Deep-cycle – </a:t>
            </a:r>
            <a:r>
              <a:rPr lang="en-US" sz="2000" dirty="0"/>
              <a:t>allow much more repeated charge/discharge such as in a solar application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2CA31AF3-DE30-4190-844D-49B8F3B30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42" y="4267419"/>
            <a:ext cx="1171316" cy="1616416"/>
          </a:xfrm>
          <a:prstGeom prst="rect">
            <a:avLst/>
          </a:prstGeom>
        </p:spPr>
      </p:pic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60A95D14-B54F-4359-B15C-BA2AD5337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1401556"/>
            <a:ext cx="1562100" cy="2162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5ACE63-4A48-4BF0-A358-E533E09719B9}"/>
              </a:ext>
            </a:extLst>
          </p:cNvPr>
          <p:cNvSpPr/>
          <p:nvPr/>
        </p:nvSpPr>
        <p:spPr>
          <a:xfrm>
            <a:off x="5967540" y="6086474"/>
            <a:ext cx="3100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3366"/>
              </a:buClr>
              <a:buSzPct val="75000"/>
            </a:pPr>
            <a:r>
              <a:rPr lang="en-US" sz="1200" kern="0" dirty="0">
                <a:solidFill>
                  <a:srgbClr val="003366"/>
                </a:solidFill>
                <a:latin typeface="Times New Roman"/>
              </a:rPr>
              <a:t>(</a:t>
            </a:r>
            <a:r>
              <a:rPr lang="en-US" sz="1200" kern="0" dirty="0">
                <a:solidFill>
                  <a:srgbClr val="003366"/>
                </a:solidFill>
                <a:latin typeface="Times New Roman"/>
                <a:hlinkClick r:id="rId5"/>
              </a:rPr>
              <a:t>https://en.wikipedia.org/wiki/Edmond_Becquerel</a:t>
            </a:r>
            <a:r>
              <a:rPr lang="en-US" sz="1200" kern="0" dirty="0">
                <a:solidFill>
                  <a:srgbClr val="003366"/>
                </a:solidFill>
                <a:latin typeface="Times New Roman"/>
              </a:rPr>
              <a:t> accessed 9 Feb 18 )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F375B-0A68-4D08-BBD3-43A318EC6F96}"/>
              </a:ext>
            </a:extLst>
          </p:cNvPr>
          <p:cNvSpPr txBox="1"/>
          <p:nvPr/>
        </p:nvSpPr>
        <p:spPr>
          <a:xfrm>
            <a:off x="6629400" y="376463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https://en.wikipedia.org/wiki/Gaston_Plant%C3%A9</a:t>
            </a:r>
            <a:r>
              <a:rPr lang="en-US" sz="1200" dirty="0"/>
              <a:t> accessed 25 Feb 18</a:t>
            </a:r>
          </a:p>
        </p:txBody>
      </p:sp>
    </p:spTree>
    <p:extLst>
      <p:ext uri="{BB962C8B-B14F-4D97-AF65-F5344CB8AC3E}">
        <p14:creationId xmlns:p14="http://schemas.microsoft.com/office/powerpoint/2010/main" val="122676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 of Lead-Acid Batteries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652112"/>
              </p:ext>
            </p:extLst>
          </p:nvPr>
        </p:nvGraphicFramePr>
        <p:xfrm>
          <a:off x="685800" y="1263608"/>
          <a:ext cx="7223256" cy="43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4" name="Equation" r:id="rId4" imgW="4012920" imgH="241200" progId="Equation.DSMT4">
                  <p:embed/>
                </p:oleObj>
              </mc:Choice>
              <mc:Fallback>
                <p:oleObj name="Equation" r:id="rId4" imgW="4012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63608"/>
                        <a:ext cx="7223256" cy="434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555390"/>
              </p:ext>
            </p:extLst>
          </p:nvPr>
        </p:nvGraphicFramePr>
        <p:xfrm>
          <a:off x="990600" y="1938724"/>
          <a:ext cx="5760720" cy="43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5" name="Equation" r:id="rId6" imgW="3200400" imgH="241200" progId="Equation.DSMT4">
                  <p:embed/>
                </p:oleObj>
              </mc:Choice>
              <mc:Fallback>
                <p:oleObj name="Equation" r:id="rId6" imgW="3200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38724"/>
                        <a:ext cx="5760720" cy="434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714DD-F45F-4AC7-A69F-8C371C8C7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12" y="2750731"/>
            <a:ext cx="8486775" cy="29051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2AC6C9-F0D9-4144-B70F-1C7C38B28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5943878"/>
            <a:ext cx="8001000" cy="606447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</a:rPr>
              <a:t>FIGURE 6.27 A lead–acid battery in its charged and discharged states.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000000"/>
                </a:solidFill>
              </a:rPr>
              <a:t>Masters, Gilbert M. </a:t>
            </a:r>
            <a:r>
              <a:rPr lang="en-US" sz="14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76986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8384</TotalTime>
  <Words>2671</Words>
  <Application>Microsoft Office PowerPoint</Application>
  <PresentationFormat>On-screen Show (4:3)</PresentationFormat>
  <Paragraphs>335</Paragraphs>
  <Slides>38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Euclid Symbol</vt:lpstr>
      <vt:lpstr>Helvetica</vt:lpstr>
      <vt:lpstr>Symbol</vt:lpstr>
      <vt:lpstr>Times New Roman</vt:lpstr>
      <vt:lpstr>Wingdings</vt:lpstr>
      <vt:lpstr>Capsules</vt:lpstr>
      <vt:lpstr>Equation</vt:lpstr>
      <vt:lpstr>ECE 333  Green Electric Energy</vt:lpstr>
      <vt:lpstr>Announcements</vt:lpstr>
      <vt:lpstr>Key Issue – Renewable Sources Intermittency</vt:lpstr>
      <vt:lpstr>Battery I-V Curves</vt:lpstr>
      <vt:lpstr>Battery I-V Curves</vt:lpstr>
      <vt:lpstr>Hourly I-V Curves</vt:lpstr>
      <vt:lpstr>Batteries and PV Systems</vt:lpstr>
      <vt:lpstr>Lead Acid Batteries</vt:lpstr>
      <vt:lpstr>Basics of Lead-Acid Batteries</vt:lpstr>
      <vt:lpstr>Lead-Acid Battery Basics</vt:lpstr>
      <vt:lpstr>Lead-Acid Battery Basics</vt:lpstr>
      <vt:lpstr>Battery Costs have Been Decreasing</vt:lpstr>
      <vt:lpstr>Battery Technologies</vt:lpstr>
      <vt:lpstr>Battery Technologies</vt:lpstr>
      <vt:lpstr># of Cycles is Depth of Discharge Dependent</vt:lpstr>
      <vt:lpstr>Lead Acid Battery Charging</vt:lpstr>
      <vt:lpstr>Stand-Alone System Energy Needs</vt:lpstr>
      <vt:lpstr>Estimating Storage Needs</vt:lpstr>
      <vt:lpstr>PV Powered Water Pumping</vt:lpstr>
      <vt:lpstr>Common PV System Usage: Pumping Water</vt:lpstr>
      <vt:lpstr>PV Pumping Water – Electro-Mechanical System</vt:lpstr>
      <vt:lpstr>PV Pumping Water – Electrical System</vt:lpstr>
      <vt:lpstr>Permanent Magnet DC Motor Example</vt:lpstr>
      <vt:lpstr>PV Pumping Water – Hydraulic system</vt:lpstr>
      <vt:lpstr>PV Pumping Water – Hydraulic system</vt:lpstr>
      <vt:lpstr>PV Pumping Water – Hydraulic system</vt:lpstr>
      <vt:lpstr>PV Pumping Water – Hydraulic system</vt:lpstr>
      <vt:lpstr>PV Pumping Water – Hydraulic system</vt:lpstr>
      <vt:lpstr>Pipe Losses</vt:lpstr>
      <vt:lpstr>Example 6.16</vt:lpstr>
      <vt:lpstr>Example 6.16 Operating Points</vt:lpstr>
      <vt:lpstr>PV Pumping Water – Hydraulic system</vt:lpstr>
      <vt:lpstr>Putting it Together With Solar PV</vt:lpstr>
      <vt:lpstr>Ex: Energy to Pump Water from shallow well</vt:lpstr>
      <vt:lpstr>Water Costs</vt:lpstr>
      <vt:lpstr>Electricity Associated with Water Usage </vt:lpstr>
      <vt:lpstr>Electricity Associated with Water Usage </vt:lpstr>
      <vt:lpstr>Water and (Electric) Energy Intersection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Karl Reinhard</cp:lastModifiedBy>
  <cp:revision>732</cp:revision>
  <cp:lastPrinted>2015-04-05T18:58:12Z</cp:lastPrinted>
  <dcterms:created xsi:type="dcterms:W3CDTF">2000-05-11T14:27:08Z</dcterms:created>
  <dcterms:modified xsi:type="dcterms:W3CDTF">2018-04-25T18:33:18Z</dcterms:modified>
</cp:coreProperties>
</file>